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4" r:id="rId25"/>
    <p:sldId id="283" r:id="rId26"/>
    <p:sldId id="285" r:id="rId27"/>
    <p:sldId id="286" r:id="rId28"/>
    <p:sldId id="287" r:id="rId29"/>
    <p:sldId id="288" r:id="rId30"/>
    <p:sldId id="289" r:id="rId31"/>
    <p:sldId id="290" r:id="rId32"/>
    <p:sldId id="291" r:id="rId33"/>
    <p:sldId id="292" r:id="rId34"/>
    <p:sldId id="293" r:id="rId35"/>
    <p:sldId id="294" r:id="rId36"/>
    <p:sldId id="297" r:id="rId37"/>
    <p:sldId id="295" r:id="rId38"/>
    <p:sldId id="296" r:id="rId39"/>
    <p:sldId id="280" r:id="rId40"/>
    <p:sldId id="281" r:id="rId41"/>
    <p:sldId id="282" r:id="rId42"/>
    <p:sldId id="300" r:id="rId43"/>
    <p:sldId id="301" r:id="rId44"/>
    <p:sldId id="298" r:id="rId45"/>
    <p:sldId id="299" r:id="rId46"/>
    <p:sldId id="302" r:id="rId47"/>
    <p:sldId id="303" r:id="rId4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cenzo" initials="V" lastIdx="1" clrIdx="0">
    <p:extLst>
      <p:ext uri="{19B8F6BF-5375-455C-9EA6-DF929625EA0E}">
        <p15:presenceInfo xmlns:p15="http://schemas.microsoft.com/office/powerpoint/2012/main" userId="c294e86c647ec2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4" d="100"/>
          <a:sy n="114" d="100"/>
        </p:scale>
        <p:origin x="4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5T11:34:17.675" idx="1">
    <p:pos x="10" y="1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2/8/2021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79334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769597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87621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812162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966617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98924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01714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28571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80307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711286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2/8/2021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16169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2/8/2021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429339991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0"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5" name="Freeform: Shape 30">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Freeform: Shape 31">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6" name="Freeform: Shape 32">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34C87864-2585-44F2-B028-117CE3076851}"/>
              </a:ext>
            </a:extLst>
          </p:cNvPr>
          <p:cNvSpPr>
            <a:spLocks noGrp="1"/>
          </p:cNvSpPr>
          <p:nvPr>
            <p:ph type="ctrTitle"/>
          </p:nvPr>
        </p:nvSpPr>
        <p:spPr>
          <a:xfrm>
            <a:off x="2389532" y="40012"/>
            <a:ext cx="5132388" cy="1682503"/>
          </a:xfrm>
        </p:spPr>
        <p:txBody>
          <a:bodyPr anchor="b">
            <a:normAutofit fontScale="90000"/>
          </a:bodyPr>
          <a:lstStyle/>
          <a:p>
            <a:pPr algn="l"/>
            <a:r>
              <a:rPr lang="it-IT" sz="5400" dirty="0"/>
              <a:t>Presentazione gruppo NC07</a:t>
            </a:r>
          </a:p>
        </p:txBody>
      </p:sp>
      <p:pic>
        <p:nvPicPr>
          <p:cNvPr id="6" name="Immagine 5">
            <a:extLst>
              <a:ext uri="{FF2B5EF4-FFF2-40B4-BE49-F238E27FC236}">
                <a16:creationId xmlns:a16="http://schemas.microsoft.com/office/drawing/2014/main" id="{2C1F55E9-05E6-4B7A-9B6E-31A3BC1E5C3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47"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8"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9" name="Freeform: Shape 43">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0" name="Freeform: Shape 45">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1" name="Freeform: Shape 47">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2" name="Freeform: Shape 48">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3" name="Freeform: Shape 49">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4"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155" name="Straight Connector 5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56" name="Straight Connector 5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7" name="CasellaDiTesto 6">
            <a:extLst>
              <a:ext uri="{FF2B5EF4-FFF2-40B4-BE49-F238E27FC236}">
                <a16:creationId xmlns:a16="http://schemas.microsoft.com/office/drawing/2014/main" id="{9F07145C-0E50-4B38-8D95-8992A93992E3}"/>
              </a:ext>
            </a:extLst>
          </p:cNvPr>
          <p:cNvSpPr txBox="1"/>
          <p:nvPr/>
        </p:nvSpPr>
        <p:spPr>
          <a:xfrm>
            <a:off x="1711332" y="2474892"/>
            <a:ext cx="2522870" cy="1908215"/>
          </a:xfrm>
          <a:prstGeom prst="rect">
            <a:avLst/>
          </a:prstGeom>
          <a:noFill/>
        </p:spPr>
        <p:txBody>
          <a:bodyPr wrap="none" rtlCol="0">
            <a:spAutoFit/>
          </a:bodyPr>
          <a:lstStyle/>
          <a:p>
            <a:pPr algn="ctr"/>
            <a:r>
              <a:rPr lang="it-IT" sz="2000" dirty="0">
                <a:solidFill>
                  <a:schemeClr val="tx2"/>
                </a:solidFill>
              </a:rPr>
              <a:t>Vincenzo Malafronte</a:t>
            </a:r>
            <a:br>
              <a:rPr lang="it-IT" sz="2000" dirty="0">
                <a:solidFill>
                  <a:schemeClr val="tx2"/>
                </a:solidFill>
              </a:rPr>
            </a:br>
            <a:r>
              <a:rPr lang="it-IT" sz="2000" dirty="0">
                <a:solidFill>
                  <a:schemeClr val="tx2"/>
                </a:solidFill>
              </a:rPr>
              <a:t>Ciro Malafronte</a:t>
            </a:r>
            <a:br>
              <a:rPr lang="it-IT" sz="2000" dirty="0">
                <a:solidFill>
                  <a:schemeClr val="tx2"/>
                </a:solidFill>
              </a:rPr>
            </a:br>
            <a:r>
              <a:rPr lang="it-IT" sz="2000" dirty="0">
                <a:solidFill>
                  <a:schemeClr val="tx2"/>
                </a:solidFill>
              </a:rPr>
              <a:t>Fabio D’Anello</a:t>
            </a:r>
            <a:br>
              <a:rPr lang="it-IT" sz="2000" dirty="0">
                <a:solidFill>
                  <a:schemeClr val="tx2"/>
                </a:solidFill>
              </a:rPr>
            </a:br>
            <a:r>
              <a:rPr lang="it-IT" sz="2000" dirty="0">
                <a:solidFill>
                  <a:schemeClr val="tx2"/>
                </a:solidFill>
              </a:rPr>
              <a:t>Pierpaolo Iannelli</a:t>
            </a:r>
            <a:br>
              <a:rPr lang="it-IT" sz="2000" dirty="0">
                <a:solidFill>
                  <a:schemeClr val="tx2"/>
                </a:solidFill>
              </a:rPr>
            </a:br>
            <a:r>
              <a:rPr lang="it-IT" sz="2000" dirty="0">
                <a:solidFill>
                  <a:schemeClr val="tx2"/>
                </a:solidFill>
              </a:rPr>
              <a:t>Manholo </a:t>
            </a:r>
            <a:r>
              <a:rPr lang="it-IT" sz="2000" dirty="0" err="1">
                <a:solidFill>
                  <a:schemeClr val="tx2"/>
                </a:solidFill>
              </a:rPr>
              <a:t>Cesaro</a:t>
            </a:r>
            <a:br>
              <a:rPr lang="it-IT" dirty="0">
                <a:solidFill>
                  <a:schemeClr val="tx2"/>
                </a:solidFill>
              </a:rPr>
            </a:br>
            <a:endParaRPr lang="it-IT" dirty="0">
              <a:solidFill>
                <a:schemeClr val="tx2"/>
              </a:solidFill>
            </a:endParaRPr>
          </a:p>
        </p:txBody>
      </p:sp>
      <p:sp>
        <p:nvSpPr>
          <p:cNvPr id="25" name="CasellaDiTesto 24">
            <a:extLst>
              <a:ext uri="{FF2B5EF4-FFF2-40B4-BE49-F238E27FC236}">
                <a16:creationId xmlns:a16="http://schemas.microsoft.com/office/drawing/2014/main" id="{7E6A2B72-BB5A-4A97-B1F4-F79D5D788318}"/>
              </a:ext>
            </a:extLst>
          </p:cNvPr>
          <p:cNvSpPr txBox="1"/>
          <p:nvPr/>
        </p:nvSpPr>
        <p:spPr>
          <a:xfrm>
            <a:off x="152397" y="5437752"/>
            <a:ext cx="9039884" cy="707886"/>
          </a:xfrm>
          <a:prstGeom prst="rect">
            <a:avLst/>
          </a:prstGeom>
          <a:noFill/>
        </p:spPr>
        <p:txBody>
          <a:bodyPr wrap="square" rtlCol="0">
            <a:spAutoFit/>
          </a:bodyPr>
          <a:lstStyle/>
          <a:p>
            <a:pPr algn="ctr"/>
            <a:r>
              <a:rPr lang="it-IT" sz="2000" dirty="0">
                <a:solidFill>
                  <a:schemeClr val="tx2"/>
                </a:solidFill>
                <a:latin typeface="Century Gothic" panose="020B0502020202020204" pitchFamily="34" charset="0"/>
              </a:rPr>
              <a:t>Laurea Triennale in Informatica – Università degli Studi di Salerno</a:t>
            </a:r>
            <a:br>
              <a:rPr lang="it-IT" sz="2000" dirty="0">
                <a:solidFill>
                  <a:schemeClr val="tx2"/>
                </a:solidFill>
                <a:latin typeface="Century Gothic" panose="020B0502020202020204" pitchFamily="34" charset="0"/>
              </a:rPr>
            </a:br>
            <a:r>
              <a:rPr lang="it-IT" sz="2000" dirty="0">
                <a:solidFill>
                  <a:schemeClr val="tx2"/>
                </a:solidFill>
                <a:latin typeface="Century Gothic" panose="020B0502020202020204" pitchFamily="34" charset="0"/>
              </a:rPr>
              <a:t>Corso di Ingegneria del Software – Prof.ssa </a:t>
            </a:r>
            <a:r>
              <a:rPr lang="it-IT" sz="2000" dirty="0" err="1">
                <a:solidFill>
                  <a:schemeClr val="tx2"/>
                </a:solidFill>
                <a:latin typeface="Century Gothic" panose="020B0502020202020204" pitchFamily="34" charset="0"/>
              </a:rPr>
              <a:t>F.Ferrucci</a:t>
            </a:r>
            <a:r>
              <a:rPr lang="it-IT" sz="2000" dirty="0">
                <a:solidFill>
                  <a:schemeClr val="tx2"/>
                </a:solidFill>
                <a:latin typeface="Century Gothic" panose="020B0502020202020204" pitchFamily="34" charset="0"/>
              </a:rPr>
              <a:t> &amp; Prof. </a:t>
            </a:r>
            <a:r>
              <a:rPr lang="it-IT" sz="2000" dirty="0" err="1">
                <a:solidFill>
                  <a:schemeClr val="tx2"/>
                </a:solidFill>
                <a:latin typeface="Century Gothic" panose="020B0502020202020204" pitchFamily="34" charset="0"/>
              </a:rPr>
              <a:t>C.Gravino</a:t>
            </a:r>
            <a:endParaRPr lang="it-IT" sz="20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1259687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EAAE7F43-D4BA-4820-B73B-C7B27C561451}"/>
              </a:ext>
            </a:extLst>
          </p:cNvPr>
          <p:cNvSpPr>
            <a:spLocks noGrp="1"/>
          </p:cNvSpPr>
          <p:nvPr>
            <p:ph type="title"/>
          </p:nvPr>
        </p:nvSpPr>
        <p:spPr>
          <a:xfrm>
            <a:off x="911993" y="2362589"/>
            <a:ext cx="3776416" cy="1664490"/>
          </a:xfrm>
        </p:spPr>
        <p:txBody>
          <a:bodyPr vert="horz" lIns="91440" tIns="45720" rIns="91440" bIns="45720" rtlCol="0" anchor="b">
            <a:normAutofit fontScale="90000"/>
          </a:bodyPr>
          <a:lstStyle/>
          <a:p>
            <a:r>
              <a:rPr lang="en-US" sz="5400" kern="1200" dirty="0">
                <a:solidFill>
                  <a:schemeClr val="tx2"/>
                </a:solidFill>
                <a:latin typeface="+mj-lt"/>
                <a:ea typeface="+mj-ea"/>
                <a:cs typeface="+mj-cs"/>
              </a:rPr>
              <a:t>Sequence</a:t>
            </a:r>
            <a:br>
              <a:rPr lang="en-US" sz="5400" kern="1200" dirty="0">
                <a:solidFill>
                  <a:schemeClr val="tx2"/>
                </a:solidFill>
                <a:latin typeface="+mj-lt"/>
                <a:ea typeface="+mj-ea"/>
                <a:cs typeface="+mj-cs"/>
              </a:rPr>
            </a:br>
            <a:r>
              <a:rPr lang="en-US" sz="5400" kern="1200" dirty="0">
                <a:solidFill>
                  <a:schemeClr val="tx2"/>
                </a:solidFill>
                <a:latin typeface="+mj-lt"/>
                <a:ea typeface="+mj-ea"/>
                <a:cs typeface="+mj-cs"/>
              </a:rPr>
              <a:t>Diagram</a:t>
            </a:r>
          </a:p>
        </p:txBody>
      </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C32208B0-D7D9-429C-87FA-80B91B3273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6557" y="1041549"/>
            <a:ext cx="6402214" cy="4769648"/>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6541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172ECA-0455-42FC-8161-EB09D62E2C0F}"/>
              </a:ext>
            </a:extLst>
          </p:cNvPr>
          <p:cNvSpPr>
            <a:spLocks noGrp="1"/>
          </p:cNvSpPr>
          <p:nvPr>
            <p:ph type="title"/>
          </p:nvPr>
        </p:nvSpPr>
        <p:spPr>
          <a:xfrm>
            <a:off x="3844471" y="684439"/>
            <a:ext cx="4503057" cy="1325563"/>
          </a:xfrm>
        </p:spPr>
        <p:txBody>
          <a:bodyPr/>
          <a:lstStyle/>
          <a:p>
            <a:r>
              <a:rPr lang="it-IT" dirty="0"/>
              <a:t>Object </a:t>
            </a:r>
            <a:r>
              <a:rPr lang="it-IT" dirty="0" err="1"/>
              <a:t>Diagram</a:t>
            </a:r>
            <a:endParaRPr lang="it-IT" dirty="0"/>
          </a:p>
        </p:txBody>
      </p:sp>
      <p:pic>
        <p:nvPicPr>
          <p:cNvPr id="5" name="Segnaposto contenuto 4" descr="Immagine che contiene testo&#10;&#10;Descrizione generata automaticamente">
            <a:extLst>
              <a:ext uri="{FF2B5EF4-FFF2-40B4-BE49-F238E27FC236}">
                <a16:creationId xmlns:a16="http://schemas.microsoft.com/office/drawing/2014/main" id="{077DFB7E-1AD5-4DE8-9C36-140E9889EB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850" y="3410131"/>
            <a:ext cx="10972298" cy="1437868"/>
          </a:xfrm>
        </p:spPr>
      </p:pic>
    </p:spTree>
    <p:extLst>
      <p:ext uri="{BB962C8B-B14F-4D97-AF65-F5344CB8AC3E}">
        <p14:creationId xmlns:p14="http://schemas.microsoft.com/office/powerpoint/2010/main" val="252144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97AD9A70-168D-497F-B332-68C055F1F523}"/>
              </a:ext>
            </a:extLst>
          </p:cNvPr>
          <p:cNvSpPr>
            <a:spLocks noGrp="1"/>
          </p:cNvSpPr>
          <p:nvPr>
            <p:ph type="title"/>
          </p:nvPr>
        </p:nvSpPr>
        <p:spPr>
          <a:xfrm>
            <a:off x="1989523" y="594517"/>
            <a:ext cx="4795282" cy="2091782"/>
          </a:xfrm>
        </p:spPr>
        <p:txBody>
          <a:bodyPr anchor="ctr">
            <a:normAutofit/>
          </a:bodyPr>
          <a:lstStyle/>
          <a:p>
            <a:r>
              <a:rPr lang="it-IT" dirty="0"/>
              <a:t>STATECHART</a:t>
            </a:r>
          </a:p>
        </p:txBody>
      </p:sp>
      <p:pic>
        <p:nvPicPr>
          <p:cNvPr id="5" name="Segnaposto contenuto 4">
            <a:extLst>
              <a:ext uri="{FF2B5EF4-FFF2-40B4-BE49-F238E27FC236}">
                <a16:creationId xmlns:a16="http://schemas.microsoft.com/office/drawing/2014/main" id="{72700D6C-78CB-45AF-B2BA-FF3648904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260" y="2360904"/>
            <a:ext cx="5273754" cy="3902579"/>
          </a:xfrm>
          <a:prstGeom prst="rect">
            <a:avLst/>
          </a:prstGeom>
        </p:spPr>
      </p:pic>
      <p:grpSp>
        <p:nvGrpSpPr>
          <p:cNvPr id="26"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25271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8"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9"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1"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3"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4"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9"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7"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9"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0"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1"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2"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3"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4"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54594A42-3F0A-4A2F-B406-50F4DC0436E4}"/>
              </a:ext>
            </a:extLst>
          </p:cNvPr>
          <p:cNvSpPr>
            <a:spLocks noGrp="1"/>
          </p:cNvSpPr>
          <p:nvPr>
            <p:ph type="title"/>
          </p:nvPr>
        </p:nvSpPr>
        <p:spPr>
          <a:xfrm>
            <a:off x="1005654" y="744909"/>
            <a:ext cx="3776416" cy="3155419"/>
          </a:xfrm>
        </p:spPr>
        <p:txBody>
          <a:bodyPr vert="horz" lIns="91440" tIns="45720" rIns="91440" bIns="45720" rtlCol="0" anchor="b">
            <a:normAutofit/>
          </a:bodyPr>
          <a:lstStyle/>
          <a:p>
            <a:pPr>
              <a:lnSpc>
                <a:spcPct val="90000"/>
              </a:lnSpc>
            </a:pPr>
            <a:r>
              <a:rPr lang="en-US" sz="5400" kern="1200">
                <a:solidFill>
                  <a:schemeClr val="tx2"/>
                </a:solidFill>
                <a:latin typeface="+mj-lt"/>
                <a:ea typeface="+mj-ea"/>
                <a:cs typeface="+mj-cs"/>
              </a:rPr>
              <a:t>MOCKUP MODIFICA</a:t>
            </a:r>
            <a:br>
              <a:rPr lang="en-US" sz="5400" kern="1200">
                <a:solidFill>
                  <a:schemeClr val="tx2"/>
                </a:solidFill>
                <a:latin typeface="+mj-lt"/>
                <a:ea typeface="+mj-ea"/>
                <a:cs typeface="+mj-cs"/>
              </a:rPr>
            </a:br>
            <a:r>
              <a:rPr lang="en-US" sz="5400" kern="1200">
                <a:solidFill>
                  <a:schemeClr val="tx2"/>
                </a:solidFill>
                <a:latin typeface="+mj-lt"/>
                <a:ea typeface="+mj-ea"/>
                <a:cs typeface="+mj-cs"/>
              </a:rPr>
              <a:t>PEZZO DI RICAMBIO</a:t>
            </a:r>
          </a:p>
        </p:txBody>
      </p:sp>
      <p:grpSp>
        <p:nvGrpSpPr>
          <p:cNvPr id="96"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7"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5869E6BA-B111-48CC-B279-169B24718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6557" y="592900"/>
            <a:ext cx="6402214" cy="5666945"/>
          </a:xfrm>
          <a:prstGeom prst="rect">
            <a:avLst/>
          </a:prstGeom>
        </p:spPr>
      </p:pic>
      <p:grpSp>
        <p:nvGrpSpPr>
          <p:cNvPr id="98"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99"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0"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1"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4"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5"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8059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533A552A-31D3-4A56-98A6-93A76B4FCBA3}"/>
              </a:ext>
            </a:extLst>
          </p:cNvPr>
          <p:cNvSpPr>
            <a:spLocks noGrp="1"/>
          </p:cNvSpPr>
          <p:nvPr>
            <p:ph type="title"/>
          </p:nvPr>
        </p:nvSpPr>
        <p:spPr>
          <a:xfrm>
            <a:off x="2410875" y="407440"/>
            <a:ext cx="7367202" cy="2056572"/>
          </a:xfrm>
        </p:spPr>
        <p:txBody>
          <a:bodyPr vert="horz" lIns="91440" tIns="45720" rIns="91440" bIns="45720" rtlCol="0" anchor="b">
            <a:normAutofit/>
          </a:bodyPr>
          <a:lstStyle/>
          <a:p>
            <a:r>
              <a:rPr lang="en-US" sz="5400" kern="1200" dirty="0">
                <a:solidFill>
                  <a:schemeClr val="tx2"/>
                </a:solidFill>
                <a:latin typeface="+mj-lt"/>
                <a:ea typeface="+mj-ea"/>
                <a:cs typeface="+mj-cs"/>
              </a:rPr>
              <a:t>NAVIGATIONAL PATH</a:t>
            </a:r>
          </a:p>
        </p:txBody>
      </p:sp>
      <p:grpSp>
        <p:nvGrpSpPr>
          <p:cNvPr id="50"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630C3F57-98EB-4A7B-AF41-2F0D4D438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597" y="3214300"/>
            <a:ext cx="9710337" cy="1529377"/>
          </a:xfrm>
          <a:prstGeom prst="rect">
            <a:avLst/>
          </a:prstGeom>
        </p:spPr>
      </p:pic>
      <p:grpSp>
        <p:nvGrpSpPr>
          <p:cNvPr id="54"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3702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A9928ACA-D927-437F-8FDB-399431F0C3DD}"/>
              </a:ext>
            </a:extLst>
          </p:cNvPr>
          <p:cNvSpPr>
            <a:spLocks noGrp="1"/>
          </p:cNvSpPr>
          <p:nvPr>
            <p:ph type="title"/>
          </p:nvPr>
        </p:nvSpPr>
        <p:spPr>
          <a:xfrm>
            <a:off x="1005653" y="169452"/>
            <a:ext cx="10583117" cy="2056572"/>
          </a:xfrm>
        </p:spPr>
        <p:txBody>
          <a:bodyPr vert="horz" lIns="91440" tIns="45720" rIns="91440" bIns="45720" rtlCol="0" anchor="b">
            <a:normAutofit/>
          </a:bodyPr>
          <a:lstStyle/>
          <a:p>
            <a:r>
              <a:rPr lang="en-US" sz="5400" kern="1200">
                <a:solidFill>
                  <a:schemeClr val="tx2"/>
                </a:solidFill>
                <a:latin typeface="+mj-lt"/>
                <a:ea typeface="+mj-ea"/>
                <a:cs typeface="+mj-cs"/>
              </a:rPr>
              <a:t>Class Diagram</a:t>
            </a:r>
          </a:p>
        </p:txBody>
      </p:sp>
      <p:grpSp>
        <p:nvGrpSpPr>
          <p:cNvPr id="50"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88B472B1-C08D-4CD6-9846-0528A44C45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3299" y="2395474"/>
            <a:ext cx="6248729" cy="3733616"/>
          </a:xfrm>
          <a:prstGeom prst="rect">
            <a:avLst/>
          </a:prstGeom>
        </p:spPr>
      </p:pic>
      <p:grpSp>
        <p:nvGrpSpPr>
          <p:cNvPr id="54"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62105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661B07-5999-46F0-B737-2ED5CBF4E90E}"/>
              </a:ext>
            </a:extLst>
          </p:cNvPr>
          <p:cNvSpPr>
            <a:spLocks noGrp="1"/>
          </p:cNvSpPr>
          <p:nvPr>
            <p:ph type="title"/>
          </p:nvPr>
        </p:nvSpPr>
        <p:spPr>
          <a:xfrm>
            <a:off x="1919287" y="2139950"/>
            <a:ext cx="8353425" cy="2578100"/>
          </a:xfrm>
        </p:spPr>
        <p:txBody>
          <a:bodyPr>
            <a:normAutofit/>
          </a:bodyPr>
          <a:lstStyle/>
          <a:p>
            <a:r>
              <a:rPr lang="it-IT" sz="5400" dirty="0"/>
              <a:t>SDD</a:t>
            </a:r>
            <a:br>
              <a:rPr lang="it-IT" sz="5400" dirty="0"/>
            </a:br>
            <a:r>
              <a:rPr lang="it-IT" sz="5400" dirty="0"/>
              <a:t>System Design </a:t>
            </a:r>
            <a:r>
              <a:rPr lang="it-IT" sz="5400" dirty="0" err="1"/>
              <a:t>Document</a:t>
            </a:r>
            <a:endParaRPr lang="it-IT" sz="5400" dirty="0"/>
          </a:p>
        </p:txBody>
      </p:sp>
    </p:spTree>
    <p:extLst>
      <p:ext uri="{BB962C8B-B14F-4D97-AF65-F5344CB8AC3E}">
        <p14:creationId xmlns:p14="http://schemas.microsoft.com/office/powerpoint/2010/main" val="418824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Freeform: Shape 3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1" name="Freeform: Shape 4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3" name="Freeform: Shape 4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6" name="Freeform: Shape 4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5" name="Freeform: Shape 5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3" name="Rectangle 6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7"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68" name="Freeform: Shape 67">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 name="Freeform: Shape 68">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21864CB6-DBB9-46B7-BF1D-20D20691EFC7}"/>
              </a:ext>
            </a:extLst>
          </p:cNvPr>
          <p:cNvSpPr>
            <a:spLocks noGrp="1"/>
          </p:cNvSpPr>
          <p:nvPr>
            <p:ph type="title"/>
          </p:nvPr>
        </p:nvSpPr>
        <p:spPr>
          <a:xfrm>
            <a:off x="1005653" y="169452"/>
            <a:ext cx="10583117" cy="2056572"/>
          </a:xfrm>
        </p:spPr>
        <p:txBody>
          <a:bodyPr vert="horz" lIns="91440" tIns="45720" rIns="91440" bIns="45720" rtlCol="0" anchor="b">
            <a:normAutofit/>
          </a:bodyPr>
          <a:lstStyle/>
          <a:p>
            <a:r>
              <a:rPr lang="en-US" sz="5400" kern="1200" dirty="0">
                <a:solidFill>
                  <a:schemeClr val="tx2"/>
                </a:solidFill>
                <a:latin typeface="+mj-lt"/>
                <a:ea typeface="+mj-ea"/>
                <a:cs typeface="+mj-cs"/>
              </a:rPr>
              <a:t>Design Goals:</a:t>
            </a:r>
            <a:br>
              <a:rPr lang="en-US" sz="5400" kern="1200" dirty="0">
                <a:solidFill>
                  <a:schemeClr val="tx2"/>
                </a:solidFill>
                <a:latin typeface="+mj-lt"/>
                <a:ea typeface="+mj-ea"/>
                <a:cs typeface="+mj-cs"/>
              </a:rPr>
            </a:br>
            <a:r>
              <a:rPr lang="en-US" sz="5400" kern="1200" dirty="0" err="1">
                <a:solidFill>
                  <a:schemeClr val="tx2"/>
                </a:solidFill>
                <a:latin typeface="+mj-lt"/>
                <a:ea typeface="+mj-ea"/>
                <a:cs typeface="+mj-cs"/>
              </a:rPr>
              <a:t>Affidabilità</a:t>
            </a:r>
            <a:endParaRPr lang="en-US" sz="5400" kern="1200" dirty="0">
              <a:solidFill>
                <a:schemeClr val="tx2"/>
              </a:solidFill>
              <a:latin typeface="+mj-lt"/>
              <a:ea typeface="+mj-ea"/>
              <a:cs typeface="+mj-cs"/>
            </a:endParaRPr>
          </a:p>
        </p:txBody>
      </p:sp>
      <p:grpSp>
        <p:nvGrpSpPr>
          <p:cNvPr id="77"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78" name="Straight Connector 77">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81"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2" name="Freeform: Shape 81">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3"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5" name="Freeform: Shape 84">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83">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7" name="Segnaposto contenuto 6">
            <a:extLst>
              <a:ext uri="{FF2B5EF4-FFF2-40B4-BE49-F238E27FC236}">
                <a16:creationId xmlns:a16="http://schemas.microsoft.com/office/drawing/2014/main" id="{AD36C6C6-3199-4124-98D9-6B4E059E29DA}"/>
              </a:ext>
            </a:extLst>
          </p:cNvPr>
          <p:cNvGraphicFramePr>
            <a:graphicFrameLocks noGrp="1"/>
          </p:cNvGraphicFramePr>
          <p:nvPr>
            <p:ph idx="1"/>
            <p:extLst>
              <p:ext uri="{D42A27DB-BD31-4B8C-83A1-F6EECF244321}">
                <p14:modId xmlns:p14="http://schemas.microsoft.com/office/powerpoint/2010/main" val="1118119769"/>
              </p:ext>
            </p:extLst>
          </p:nvPr>
        </p:nvGraphicFramePr>
        <p:xfrm>
          <a:off x="5605006" y="2395474"/>
          <a:ext cx="5143747" cy="3733618"/>
        </p:xfrm>
        <a:graphic>
          <a:graphicData uri="http://schemas.openxmlformats.org/drawingml/2006/table">
            <a:tbl>
              <a:tblPr bandRow="1"/>
              <a:tblGrid>
                <a:gridCol w="499904">
                  <a:extLst>
                    <a:ext uri="{9D8B030D-6E8A-4147-A177-3AD203B41FA5}">
                      <a16:colId xmlns:a16="http://schemas.microsoft.com/office/drawing/2014/main" val="1816004242"/>
                    </a:ext>
                  </a:extLst>
                </a:gridCol>
                <a:gridCol w="936280">
                  <a:extLst>
                    <a:ext uri="{9D8B030D-6E8A-4147-A177-3AD203B41FA5}">
                      <a16:colId xmlns:a16="http://schemas.microsoft.com/office/drawing/2014/main" val="3163408144"/>
                    </a:ext>
                  </a:extLst>
                </a:gridCol>
                <a:gridCol w="1683602">
                  <a:extLst>
                    <a:ext uri="{9D8B030D-6E8A-4147-A177-3AD203B41FA5}">
                      <a16:colId xmlns:a16="http://schemas.microsoft.com/office/drawing/2014/main" val="1823849326"/>
                    </a:ext>
                  </a:extLst>
                </a:gridCol>
                <a:gridCol w="1025184">
                  <a:extLst>
                    <a:ext uri="{9D8B030D-6E8A-4147-A177-3AD203B41FA5}">
                      <a16:colId xmlns:a16="http://schemas.microsoft.com/office/drawing/2014/main" val="2269961706"/>
                    </a:ext>
                  </a:extLst>
                </a:gridCol>
                <a:gridCol w="998777">
                  <a:extLst>
                    <a:ext uri="{9D8B030D-6E8A-4147-A177-3AD203B41FA5}">
                      <a16:colId xmlns:a16="http://schemas.microsoft.com/office/drawing/2014/main" val="511361704"/>
                    </a:ext>
                  </a:extLst>
                </a:gridCol>
              </a:tblGrid>
              <a:tr h="972135">
                <a:tc>
                  <a:txBody>
                    <a:bodyPr/>
                    <a:lstStyle/>
                    <a:p>
                      <a:pPr marL="9144"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DG_3</a:t>
                      </a:r>
                      <a:b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b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Robustezza</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Eventuali input non validi immessi dall’utente saranno opportunamente segnalati attraverso messaggi di errore.</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RFN_3.3.2-Affidabilità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452163491"/>
                  </a:ext>
                </a:extLst>
              </a:tr>
              <a:tr h="972135">
                <a:tc>
                  <a:txBody>
                    <a:bodyPr/>
                    <a:lstStyle/>
                    <a:p>
                      <a:pPr marL="9144"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DG_4</a:t>
                      </a:r>
                      <a:b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b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software dovrà essere attivo 24 ore su 24. Inoltre, deve garantire la sicurezza sul tutte le operazioni effettuate sia dai gestori sia dai clienti.</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RFN_3.3.2- 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618930285"/>
                  </a:ext>
                </a:extLst>
              </a:tr>
              <a:tr h="817213">
                <a:tc>
                  <a:txBody>
                    <a:bodyPr/>
                    <a:lstStyle/>
                    <a:p>
                      <a:pPr marL="9144"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DG_5</a:t>
                      </a:r>
                      <a:b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b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Tolleranza ai guasti</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Il sistema può subire guasti dovuti al sovraccarico del database con successivo fallimento. </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RFN_3.3.2- 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3032764496"/>
                  </a:ext>
                </a:extLst>
              </a:tr>
              <a:tr h="972135">
                <a:tc>
                  <a:txBody>
                    <a:bodyPr/>
                    <a:lstStyle/>
                    <a:p>
                      <a:pPr marL="9144"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DG_6</a:t>
                      </a:r>
                      <a:b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b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Sicurezza</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La sicurezza è garantita da sistemi di prevenzione implementati direttamente dai progettisti.</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Affidabilità</a:t>
                      </a:r>
                      <a:endParaRPr lang="it-IT" sz="1700" b="0" i="0" u="none" strike="noStrike">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000" b="0" i="0" u="none" strike="noStrike" dirty="0">
                          <a:solidFill>
                            <a:srgbClr val="000000"/>
                          </a:solidFill>
                          <a:effectLst/>
                          <a:latin typeface="Century Gothic" panose="020B0502020202020204" pitchFamily="34" charset="0"/>
                          <a:ea typeface="Calibri" panose="020F0502020204030204" pitchFamily="34" charset="0"/>
                          <a:cs typeface="Times New Roman" panose="02020603050405020304" pitchFamily="18" charset="0"/>
                        </a:rPr>
                        <a:t>RFN_3.3.2- Affidabilità</a:t>
                      </a:r>
                      <a:endParaRPr lang="it-IT" sz="1700" b="0" i="0" u="none" strike="noStrike" dirty="0">
                        <a:effectLst/>
                        <a:latin typeface="Arial" panose="020B0604020202020204" pitchFamily="34" charset="0"/>
                      </a:endParaRPr>
                    </a:p>
                  </a:txBody>
                  <a:tcPr marL="63377" marR="63377" marT="88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929523048"/>
                  </a:ext>
                </a:extLst>
              </a:tr>
            </a:tbl>
          </a:graphicData>
        </a:graphic>
      </p:graphicFrame>
    </p:spTree>
    <p:extLst>
      <p:ext uri="{BB962C8B-B14F-4D97-AF65-F5344CB8AC3E}">
        <p14:creationId xmlns:p14="http://schemas.microsoft.com/office/powerpoint/2010/main" val="296998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A679DD9D-4793-46F1-B92F-36D476BE572B}"/>
              </a:ext>
            </a:extLst>
          </p:cNvPr>
          <p:cNvSpPr>
            <a:spLocks noGrp="1"/>
          </p:cNvSpPr>
          <p:nvPr>
            <p:ph type="title"/>
          </p:nvPr>
        </p:nvSpPr>
        <p:spPr>
          <a:xfrm>
            <a:off x="1005654" y="744909"/>
            <a:ext cx="3776416" cy="3155419"/>
          </a:xfrm>
        </p:spPr>
        <p:txBody>
          <a:bodyPr vert="horz" lIns="91440" tIns="45720" rIns="91440" bIns="45720" rtlCol="0" anchor="b">
            <a:normAutofit/>
          </a:bodyPr>
          <a:lstStyle/>
          <a:p>
            <a:r>
              <a:rPr lang="en-US" sz="5400" kern="1200">
                <a:solidFill>
                  <a:schemeClr val="tx2"/>
                </a:solidFill>
                <a:latin typeface="+mj-lt"/>
                <a:ea typeface="+mj-ea"/>
                <a:cs typeface="+mj-cs"/>
              </a:rPr>
              <a:t>Gestione Dati Persistenti</a:t>
            </a:r>
          </a:p>
        </p:txBody>
      </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A5C6A2A9-3446-49F8-A4D2-AECA17B4A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8789" y="567942"/>
            <a:ext cx="6017749" cy="5716862"/>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01066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3"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15"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17"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8"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9"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0"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1"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2"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5"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6"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7"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8"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9"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0"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2"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4"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35" name="Freeform: Shape 40">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6" name="Freeform: Shape 43">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7" name="Freeform: Shape 44">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8" name="Freeform: Shape 45">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9" name="Freeform: Shape 46">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0" name="Freeform: Shape 47">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1" name="Freeform: Shape 49">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42" name="Freeform: Shape 42">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5E2BD1CA-FE6A-469E-BFD4-5AFE6F13CB74}"/>
              </a:ext>
            </a:extLst>
          </p:cNvPr>
          <p:cNvSpPr>
            <a:spLocks noGrp="1"/>
          </p:cNvSpPr>
          <p:nvPr>
            <p:ph type="title"/>
          </p:nvPr>
        </p:nvSpPr>
        <p:spPr>
          <a:xfrm>
            <a:off x="7409930" y="744909"/>
            <a:ext cx="3776416" cy="3155419"/>
          </a:xfrm>
        </p:spPr>
        <p:txBody>
          <a:bodyPr vert="horz" lIns="91440" tIns="45720" rIns="91440" bIns="45720" rtlCol="0" anchor="b">
            <a:normAutofit/>
          </a:bodyPr>
          <a:lstStyle/>
          <a:p>
            <a:pPr>
              <a:lnSpc>
                <a:spcPct val="90000"/>
              </a:lnSpc>
            </a:pPr>
            <a:r>
              <a:rPr lang="en-US" sz="3400" kern="1200">
                <a:solidFill>
                  <a:schemeClr val="tx2"/>
                </a:solidFill>
                <a:latin typeface="+mj-lt"/>
                <a:ea typeface="+mj-ea"/>
                <a:cs typeface="+mj-cs"/>
              </a:rPr>
              <a:t>Decomposizione in sottosistemi</a:t>
            </a:r>
          </a:p>
        </p:txBody>
      </p:sp>
      <p:pic>
        <p:nvPicPr>
          <p:cNvPr id="5" name="Segnaposto contenuto 4">
            <a:extLst>
              <a:ext uri="{FF2B5EF4-FFF2-40B4-BE49-F238E27FC236}">
                <a16:creationId xmlns:a16="http://schemas.microsoft.com/office/drawing/2014/main" id="{071B3894-4F60-43CD-B10F-464A2D0EF3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229" y="601396"/>
            <a:ext cx="6402214" cy="5649953"/>
          </a:xfrm>
          <a:prstGeom prst="rect">
            <a:avLst/>
          </a:prstGeom>
        </p:spPr>
      </p:pic>
      <p:grpSp>
        <p:nvGrpSpPr>
          <p:cNvPr id="52"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3" name="Freeform: Shape 53">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4" name="Freeform: Shape 54">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5" name="Freeform: Shape 56">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6" name="Freeform: Shape 57">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47" name="Freeform: Shape 58">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48" name="Freeform: Shape 59">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49"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3" name="Straight Connector 62">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56022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97A83F-1F65-4C8A-8F62-0E8A95A9D37C}"/>
              </a:ext>
            </a:extLst>
          </p:cNvPr>
          <p:cNvSpPr>
            <a:spLocks noGrp="1"/>
          </p:cNvSpPr>
          <p:nvPr>
            <p:ph type="ctrTitle"/>
          </p:nvPr>
        </p:nvSpPr>
        <p:spPr/>
        <p:txBody>
          <a:bodyPr>
            <a:normAutofit/>
          </a:bodyPr>
          <a:lstStyle/>
          <a:p>
            <a:r>
              <a:rPr lang="it-IT" sz="5400" dirty="0"/>
              <a:t>RAD</a:t>
            </a:r>
          </a:p>
        </p:txBody>
      </p:sp>
      <p:sp>
        <p:nvSpPr>
          <p:cNvPr id="3" name="Sottotitolo 2">
            <a:extLst>
              <a:ext uri="{FF2B5EF4-FFF2-40B4-BE49-F238E27FC236}">
                <a16:creationId xmlns:a16="http://schemas.microsoft.com/office/drawing/2014/main" id="{3C56AB98-BE43-49CF-A5C8-8D4A679D23CD}"/>
              </a:ext>
            </a:extLst>
          </p:cNvPr>
          <p:cNvSpPr>
            <a:spLocks noGrp="1"/>
          </p:cNvSpPr>
          <p:nvPr>
            <p:ph type="subTitle" idx="1"/>
          </p:nvPr>
        </p:nvSpPr>
        <p:spPr/>
        <p:txBody>
          <a:bodyPr/>
          <a:lstStyle/>
          <a:p>
            <a:r>
              <a:rPr lang="it-IT" dirty="0"/>
              <a:t>Requirements Analysis </a:t>
            </a:r>
            <a:r>
              <a:rPr lang="it-IT" dirty="0" err="1"/>
              <a:t>Document</a:t>
            </a:r>
            <a:endParaRPr lang="it-IT" dirty="0"/>
          </a:p>
        </p:txBody>
      </p:sp>
    </p:spTree>
    <p:extLst>
      <p:ext uri="{BB962C8B-B14F-4D97-AF65-F5344CB8AC3E}">
        <p14:creationId xmlns:p14="http://schemas.microsoft.com/office/powerpoint/2010/main" val="2183070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olo 1">
            <a:extLst>
              <a:ext uri="{FF2B5EF4-FFF2-40B4-BE49-F238E27FC236}">
                <a16:creationId xmlns:a16="http://schemas.microsoft.com/office/drawing/2014/main" id="{D403A0E7-0247-4522-A9FC-B911D14D5784}"/>
              </a:ext>
            </a:extLst>
          </p:cNvPr>
          <p:cNvSpPr>
            <a:spLocks noGrp="1"/>
          </p:cNvSpPr>
          <p:nvPr>
            <p:ph type="title"/>
          </p:nvPr>
        </p:nvSpPr>
        <p:spPr>
          <a:xfrm>
            <a:off x="5388460" y="559813"/>
            <a:ext cx="5605358" cy="1664573"/>
          </a:xfrm>
        </p:spPr>
        <p:txBody>
          <a:bodyPr>
            <a:normAutofit/>
          </a:bodyPr>
          <a:lstStyle/>
          <a:p>
            <a:r>
              <a:rPr lang="it-IT" dirty="0"/>
              <a:t>Decomposizione</a:t>
            </a:r>
            <a:br>
              <a:rPr lang="it-IT" dirty="0"/>
            </a:br>
            <a:r>
              <a:rPr lang="it-IT" dirty="0"/>
              <a:t>Gestione ricambio</a:t>
            </a:r>
          </a:p>
        </p:txBody>
      </p:sp>
      <p:pic>
        <p:nvPicPr>
          <p:cNvPr id="5" name="Segnaposto contenuto 4" descr="Immagine che contiene testo, interni, screenshot&#10;&#10;Descrizione generata automaticamente">
            <a:extLst>
              <a:ext uri="{FF2B5EF4-FFF2-40B4-BE49-F238E27FC236}">
                <a16:creationId xmlns:a16="http://schemas.microsoft.com/office/drawing/2014/main" id="{E038DEEE-F8E8-4C82-92BB-07CB28A7D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06" y="625520"/>
            <a:ext cx="4817466" cy="5601705"/>
          </a:xfrm>
          <a:prstGeom prst="rect">
            <a:avLst/>
          </a:prstGeom>
        </p:spPr>
      </p:pic>
      <p:grpSp>
        <p:nvGrpSpPr>
          <p:cNvPr id="16" name="Top left">
            <a:extLst>
              <a:ext uri="{FF2B5EF4-FFF2-40B4-BE49-F238E27FC236}">
                <a16:creationId xmlns:a16="http://schemas.microsoft.com/office/drawing/2014/main" id="{C4F70370-17DE-499D-8256-4F9A352BA9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267F3889-D5A7-4B0B-A5C8-910CE49F9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Freeform: Shape 17">
              <a:extLst>
                <a:ext uri="{FF2B5EF4-FFF2-40B4-BE49-F238E27FC236}">
                  <a16:creationId xmlns:a16="http://schemas.microsoft.com/office/drawing/2014/main" id="{80968393-494B-4758-914C-AC92C7411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13B9ECD2-208D-4E4C-85C7-86FAEFBCF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5CEC0DB1-FD35-4E6A-A339-227F3A2D6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E530033-EC4D-4252-B937-8ABB2D681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2136133D-A7F2-42FA-B919-60AC41C77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54D267CA-94E7-4FD5-942D-5C3DE29C9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30D7B39F-6C07-4FE8-A354-9F9A12609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26" name="Bottom Right">
            <a:extLst>
              <a:ext uri="{FF2B5EF4-FFF2-40B4-BE49-F238E27FC236}">
                <a16:creationId xmlns:a16="http://schemas.microsoft.com/office/drawing/2014/main" id="{C493BE25-7BED-4AAF-B05A-9EB10C80E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7" name="Freeform: Shape 26">
              <a:extLst>
                <a:ext uri="{FF2B5EF4-FFF2-40B4-BE49-F238E27FC236}">
                  <a16:creationId xmlns:a16="http://schemas.microsoft.com/office/drawing/2014/main" id="{2C74F867-72FD-4FAA-9932-767684A75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8" name="Graphic 157">
              <a:extLst>
                <a:ext uri="{FF2B5EF4-FFF2-40B4-BE49-F238E27FC236}">
                  <a16:creationId xmlns:a16="http://schemas.microsoft.com/office/drawing/2014/main" id="{186A5D6B-01F1-41A2-8AE2-E20E30B048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0" name="Freeform: Shape 29">
                <a:extLst>
                  <a:ext uri="{FF2B5EF4-FFF2-40B4-BE49-F238E27FC236}">
                    <a16:creationId xmlns:a16="http://schemas.microsoft.com/office/drawing/2014/main" id="{6FB5D595-CCC3-47E7-B8F1-88394EF1F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E36CCDE7-57DC-4910-B815-A1C0C0D8D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05B41E5-C3EB-4C22-B6DE-8928C8314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C24D105-2918-455F-B496-92D82E1BD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9FA8C24E-CE9B-4872-9D15-D4B4A24D5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60726FA3-32BA-48EA-8DCB-23BBFC718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BEB3500D-7293-48F7-8F7E-D60FF252C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C1D84803-4454-41CE-AFB6-447705465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19683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562B3D-7DA4-45C0-880F-33F9CB7054F5}"/>
              </a:ext>
            </a:extLst>
          </p:cNvPr>
          <p:cNvSpPr>
            <a:spLocks noGrp="1"/>
          </p:cNvSpPr>
          <p:nvPr>
            <p:ph type="title"/>
          </p:nvPr>
        </p:nvSpPr>
        <p:spPr/>
        <p:txBody>
          <a:bodyPr/>
          <a:lstStyle/>
          <a:p>
            <a:r>
              <a:rPr lang="it-IT" dirty="0"/>
              <a:t>Component </a:t>
            </a:r>
            <a:r>
              <a:rPr lang="it-IT" dirty="0" err="1"/>
              <a:t>Diagram</a:t>
            </a:r>
            <a:endParaRPr lang="it-IT" dirty="0"/>
          </a:p>
        </p:txBody>
      </p:sp>
      <p:pic>
        <p:nvPicPr>
          <p:cNvPr id="5" name="Segnaposto contenuto 4">
            <a:extLst>
              <a:ext uri="{FF2B5EF4-FFF2-40B4-BE49-F238E27FC236}">
                <a16:creationId xmlns:a16="http://schemas.microsoft.com/office/drawing/2014/main" id="{788700AF-5A05-41E4-944F-E8DDC4C981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3668" y="1825625"/>
            <a:ext cx="9084664" cy="4351338"/>
          </a:xfrm>
        </p:spPr>
      </p:pic>
    </p:spTree>
    <p:extLst>
      <p:ext uri="{BB962C8B-B14F-4D97-AF65-F5344CB8AC3E}">
        <p14:creationId xmlns:p14="http://schemas.microsoft.com/office/powerpoint/2010/main" val="103958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2" name="Freeform: Shape 41">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olo 1">
            <a:extLst>
              <a:ext uri="{FF2B5EF4-FFF2-40B4-BE49-F238E27FC236}">
                <a16:creationId xmlns:a16="http://schemas.microsoft.com/office/drawing/2014/main" id="{BCF4D529-1E17-49A0-99BA-72FB63EE734B}"/>
              </a:ext>
            </a:extLst>
          </p:cNvPr>
          <p:cNvSpPr>
            <a:spLocks noGrp="1"/>
          </p:cNvSpPr>
          <p:nvPr>
            <p:ph type="title"/>
          </p:nvPr>
        </p:nvSpPr>
        <p:spPr>
          <a:xfrm>
            <a:off x="1198181" y="168425"/>
            <a:ext cx="9988166" cy="1499401"/>
          </a:xfrm>
        </p:spPr>
        <p:txBody>
          <a:bodyPr>
            <a:normAutofit/>
          </a:bodyPr>
          <a:lstStyle/>
          <a:p>
            <a:pPr algn="ctr"/>
            <a:r>
              <a:rPr lang="it-IT" dirty="0"/>
              <a:t>Matrice degli accessi</a:t>
            </a:r>
            <a:endParaRPr lang="it-IT"/>
          </a:p>
        </p:txBody>
      </p:sp>
      <p:grpSp>
        <p:nvGrpSpPr>
          <p:cNvPr id="51"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2"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53">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56">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57">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52">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4" name="Segnaposto contenuto 3">
            <a:extLst>
              <a:ext uri="{FF2B5EF4-FFF2-40B4-BE49-F238E27FC236}">
                <a16:creationId xmlns:a16="http://schemas.microsoft.com/office/drawing/2014/main" id="{ADB8EAA9-0385-4B69-B512-3ACC7C599777}"/>
              </a:ext>
            </a:extLst>
          </p:cNvPr>
          <p:cNvGraphicFramePr>
            <a:graphicFrameLocks noGrp="1"/>
          </p:cNvGraphicFramePr>
          <p:nvPr>
            <p:ph idx="1"/>
            <p:extLst>
              <p:ext uri="{D42A27DB-BD31-4B8C-83A1-F6EECF244321}">
                <p14:modId xmlns:p14="http://schemas.microsoft.com/office/powerpoint/2010/main" val="2926410313"/>
              </p:ext>
            </p:extLst>
          </p:nvPr>
        </p:nvGraphicFramePr>
        <p:xfrm>
          <a:off x="1166560" y="1847031"/>
          <a:ext cx="9849581" cy="4280118"/>
        </p:xfrm>
        <a:graphic>
          <a:graphicData uri="http://schemas.openxmlformats.org/drawingml/2006/table">
            <a:tbl>
              <a:tblPr firstRow="1" bandRow="1"/>
              <a:tblGrid>
                <a:gridCol w="2657487">
                  <a:extLst>
                    <a:ext uri="{9D8B030D-6E8A-4147-A177-3AD203B41FA5}">
                      <a16:colId xmlns:a16="http://schemas.microsoft.com/office/drawing/2014/main" val="3776608312"/>
                    </a:ext>
                  </a:extLst>
                </a:gridCol>
                <a:gridCol w="2806250">
                  <a:extLst>
                    <a:ext uri="{9D8B030D-6E8A-4147-A177-3AD203B41FA5}">
                      <a16:colId xmlns:a16="http://schemas.microsoft.com/office/drawing/2014/main" val="2100114014"/>
                    </a:ext>
                  </a:extLst>
                </a:gridCol>
                <a:gridCol w="4385844">
                  <a:extLst>
                    <a:ext uri="{9D8B030D-6E8A-4147-A177-3AD203B41FA5}">
                      <a16:colId xmlns:a16="http://schemas.microsoft.com/office/drawing/2014/main" val="3008282350"/>
                    </a:ext>
                  </a:extLst>
                </a:gridCol>
              </a:tblGrid>
              <a:tr h="260721">
                <a:tc>
                  <a:txBody>
                    <a:bodyPr/>
                    <a:lstStyle/>
                    <a:p>
                      <a:pPr marL="9144" indent="-9144" algn="ctr" fontAlgn="ctr">
                        <a:spcBef>
                          <a:spcPts val="0"/>
                        </a:spcBef>
                        <a:spcAft>
                          <a:spcPts val="85"/>
                        </a:spcAft>
                      </a:pPr>
                      <a:r>
                        <a:rPr lang="it-IT" sz="14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Attore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4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Classe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marL="9144" indent="-9144" algn="ctr" fontAlgn="ctr">
                        <a:spcBef>
                          <a:spcPts val="0"/>
                        </a:spcBef>
                        <a:spcAft>
                          <a:spcPts val="85"/>
                        </a:spcAft>
                      </a:pPr>
                      <a:r>
                        <a:rPr lang="it-IT" sz="14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Operazione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extLst>
                  <a:ext uri="{0D108BD9-81ED-4DB2-BD59-A6C34878D82A}">
                    <a16:rowId xmlns:a16="http://schemas.microsoft.com/office/drawing/2014/main" val="3937544469"/>
                  </a:ext>
                </a:extLst>
              </a:tr>
              <a:tr h="1270003">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Utente_Registrato</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utente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Login</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Aggiunta prodotto al carrello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Rimozione prodotto dal carrello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Acquisto prodotti nel carrello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Richiesta preventivo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Logout</a:t>
                      </a:r>
                      <a:endParaRPr lang="it-IT" sz="2000" b="0" i="0" u="none" strike="noStrike" dirty="0">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945770768"/>
                  </a:ext>
                </a:extLst>
              </a:tr>
              <a:tr h="1064676">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Dipendente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Dipendente(ruolo = dipendente)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Login</a:t>
                      </a:r>
                      <a:endParaRPr lang="it-IT" sz="2000" b="0" i="0" u="none" strike="noStrike">
                        <a:effectLst/>
                        <a:latin typeface="Arial" panose="020B0604020202020204" pitchFamily="34" charset="0"/>
                      </a:endParaRPr>
                    </a:p>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Inserimento prodotto</a:t>
                      </a:r>
                      <a:endParaRPr lang="it-IT" sz="2000" b="0" i="0" u="none" strike="noStrike">
                        <a:effectLst/>
                        <a:latin typeface="Arial" panose="020B0604020202020204" pitchFamily="34" charset="0"/>
                      </a:endParaRPr>
                    </a:p>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Modifica informazioni prodotto</a:t>
                      </a:r>
                      <a:endParaRPr lang="it-IT" sz="2000" b="0" i="0" u="none" strike="noStrike">
                        <a:effectLst/>
                        <a:latin typeface="Arial" panose="020B0604020202020204" pitchFamily="34" charset="0"/>
                      </a:endParaRPr>
                    </a:p>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Rimozione prodotto</a:t>
                      </a:r>
                      <a:endParaRPr lang="it-IT" sz="2000" b="0" i="0" u="none" strike="noStrike">
                        <a:effectLst/>
                        <a:latin typeface="Arial" panose="020B0604020202020204" pitchFamily="34" charset="0"/>
                      </a:endParaRPr>
                    </a:p>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Logout</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857984369"/>
                  </a:ext>
                </a:extLst>
              </a:tr>
              <a:tr h="1680656">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Amministratore</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Dipendente (Ruolo = Admin)</a:t>
                      </a:r>
                      <a:endParaRPr lang="it-IT" sz="2000" b="0" i="0" u="none" strike="noStrike">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Login</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Inserimento prodotto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Modifica informazioni prodotto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Rimozione prodotto</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Aggiunta di un dipendente</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Modifica dati di un dipendente</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Rimozione di un dipendente</a:t>
                      </a:r>
                      <a:endParaRPr lang="it-IT" sz="2000" b="0" i="0" u="none" strike="noStrike" dirty="0">
                        <a:effectLst/>
                        <a:latin typeface="Arial" panose="020B0604020202020204" pitchFamily="34" charset="0"/>
                      </a:endParaRPr>
                    </a:p>
                    <a:p>
                      <a:pPr marL="9144"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alibri" panose="020F0502020204030204" pitchFamily="34" charset="0"/>
                          <a:cs typeface="Times New Roman" panose="02020603050405020304" pitchFamily="18" charset="0"/>
                        </a:rPr>
                        <a:t>Logout</a:t>
                      </a:r>
                      <a:endParaRPr lang="it-IT" sz="2000" b="0" i="0" u="none" strike="noStrike" dirty="0">
                        <a:effectLst/>
                        <a:latin typeface="Arial" panose="020B0604020202020204" pitchFamily="34" charset="0"/>
                      </a:endParaRPr>
                    </a:p>
                  </a:txBody>
                  <a:tcPr marL="78182" marR="78182" marT="108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2293909062"/>
                  </a:ext>
                </a:extLst>
              </a:tr>
            </a:tbl>
          </a:graphicData>
        </a:graphic>
      </p:graphicFrame>
    </p:spTree>
    <p:extLst>
      <p:ext uri="{BB962C8B-B14F-4D97-AF65-F5344CB8AC3E}">
        <p14:creationId xmlns:p14="http://schemas.microsoft.com/office/powerpoint/2010/main" val="2402230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18D93B52-EA3F-40E2-9888-E5CBC98C86B3}"/>
              </a:ext>
            </a:extLst>
          </p:cNvPr>
          <p:cNvSpPr>
            <a:spLocks noGrp="1"/>
          </p:cNvSpPr>
          <p:nvPr>
            <p:ph type="title"/>
          </p:nvPr>
        </p:nvSpPr>
        <p:spPr>
          <a:xfrm>
            <a:off x="1005654" y="744909"/>
            <a:ext cx="3776416" cy="3155419"/>
          </a:xfrm>
        </p:spPr>
        <p:txBody>
          <a:bodyPr vert="horz" lIns="91440" tIns="45720" rIns="91440" bIns="45720" rtlCol="0" anchor="b">
            <a:normAutofit/>
          </a:bodyPr>
          <a:lstStyle/>
          <a:p>
            <a:r>
              <a:rPr lang="en-US" sz="5000" kern="1200">
                <a:solidFill>
                  <a:schemeClr val="tx2"/>
                </a:solidFill>
                <a:latin typeface="+mj-lt"/>
                <a:ea typeface="+mj-ea"/>
                <a:cs typeface="+mj-cs"/>
              </a:rPr>
              <a:t>Servizi dei Sottosistemi</a:t>
            </a:r>
          </a:p>
        </p:txBody>
      </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72232ACC-20DB-4AB0-ACD0-A867D0E6E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6557" y="1137581"/>
            <a:ext cx="6402214" cy="4577583"/>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9230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6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6" name="Freeform: Shape 7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7" name="Freeform: Shape 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8" name="Freeform: Shape 7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0" name="Freeform: Shape 7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1" name="Freeform: Shape 7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2" name="Freeform: Shape 7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 name="Freeform: Shape 8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4" name="Freeform: Shape 8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5" name="Freeform: Shape 8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6" name="Freeform: Shape 8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8" name="Freeform: Shape 8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9" name="Freeform: Shape 8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0" name="Freeform: Shape 8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1" name="Freeform: Shape 8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2" name="Freeform: Shape 9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3" name="Freeform: Shape 9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4" name="Freeform: Shape 9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45" name="Rectangle 9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6" name="Rectangle 9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7" name="Top left">
            <a:extLst>
              <a:ext uri="{FF2B5EF4-FFF2-40B4-BE49-F238E27FC236}">
                <a16:creationId xmlns:a16="http://schemas.microsoft.com/office/drawing/2014/main" id="{E4A71F22-0E43-4930-8185-0D8C173634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8" name="Freeform: Shape 99">
              <a:extLst>
                <a:ext uri="{FF2B5EF4-FFF2-40B4-BE49-F238E27FC236}">
                  <a16:creationId xmlns:a16="http://schemas.microsoft.com/office/drawing/2014/main" id="{E337B2BE-9368-41E7-B9D3-4F1F971F94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1" name="Freeform: Shape 100">
              <a:extLst>
                <a:ext uri="{FF2B5EF4-FFF2-40B4-BE49-F238E27FC236}">
                  <a16:creationId xmlns:a16="http://schemas.microsoft.com/office/drawing/2014/main" id="{C7EDF3EA-3138-4266-8511-D57CECF0A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9" name="Freeform: Shape 101">
              <a:extLst>
                <a:ext uri="{FF2B5EF4-FFF2-40B4-BE49-F238E27FC236}">
                  <a16:creationId xmlns:a16="http://schemas.microsoft.com/office/drawing/2014/main" id="{EA12DCF8-5403-4AA2-818F-2DF853DC1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0" name="Freeform: Shape 102">
              <a:extLst>
                <a:ext uri="{FF2B5EF4-FFF2-40B4-BE49-F238E27FC236}">
                  <a16:creationId xmlns:a16="http://schemas.microsoft.com/office/drawing/2014/main" id="{AD89B414-72F6-4409-A12B-4F23F1CE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51" name="Freeform: Shape 103">
              <a:extLst>
                <a:ext uri="{FF2B5EF4-FFF2-40B4-BE49-F238E27FC236}">
                  <a16:creationId xmlns:a16="http://schemas.microsoft.com/office/drawing/2014/main" id="{214BA161-43C1-4B9D-A341-694B88127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2" name="Freeform: Shape 104">
              <a:extLst>
                <a:ext uri="{FF2B5EF4-FFF2-40B4-BE49-F238E27FC236}">
                  <a16:creationId xmlns:a16="http://schemas.microsoft.com/office/drawing/2014/main" id="{B211E8CC-9B3E-4E58-821A-069B7C109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53" name="Freeform: Shape 105">
              <a:extLst>
                <a:ext uri="{FF2B5EF4-FFF2-40B4-BE49-F238E27FC236}">
                  <a16:creationId xmlns:a16="http://schemas.microsoft.com/office/drawing/2014/main" id="{B29FA542-0294-4239-B976-E5D20656C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54" name="Freeform: Shape 106">
              <a:extLst>
                <a:ext uri="{FF2B5EF4-FFF2-40B4-BE49-F238E27FC236}">
                  <a16:creationId xmlns:a16="http://schemas.microsoft.com/office/drawing/2014/main" id="{EA9045A3-208C-4023-9F44-D62234135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A6BDF43E-1B7E-42DF-BC2B-9E7A1C003954}"/>
              </a:ext>
            </a:extLst>
          </p:cNvPr>
          <p:cNvSpPr>
            <a:spLocks noGrp="1"/>
          </p:cNvSpPr>
          <p:nvPr>
            <p:ph type="title"/>
          </p:nvPr>
        </p:nvSpPr>
        <p:spPr>
          <a:xfrm>
            <a:off x="996275" y="163350"/>
            <a:ext cx="5996619" cy="2065889"/>
          </a:xfrm>
        </p:spPr>
        <p:txBody>
          <a:bodyPr vert="horz" lIns="91440" tIns="45720" rIns="91440" bIns="45720" rtlCol="0" anchor="ctr">
            <a:normAutofit/>
          </a:bodyPr>
          <a:lstStyle/>
          <a:p>
            <a:r>
              <a:rPr lang="en-US" sz="5400" kern="1200" dirty="0" err="1">
                <a:solidFill>
                  <a:schemeClr val="tx2"/>
                </a:solidFill>
                <a:latin typeface="+mj-lt"/>
                <a:ea typeface="+mj-ea"/>
                <a:cs typeface="+mj-cs"/>
              </a:rPr>
              <a:t>Matrice</a:t>
            </a:r>
            <a:r>
              <a:rPr lang="en-US" sz="5400" kern="1200" dirty="0">
                <a:solidFill>
                  <a:schemeClr val="tx2"/>
                </a:solidFill>
                <a:latin typeface="+mj-lt"/>
                <a:ea typeface="+mj-ea"/>
                <a:cs typeface="+mj-cs"/>
              </a:rPr>
              <a:t> di</a:t>
            </a:r>
            <a:br>
              <a:rPr lang="en-US" sz="5400" kern="1200" dirty="0">
                <a:solidFill>
                  <a:schemeClr val="tx2"/>
                </a:solidFill>
                <a:latin typeface="+mj-lt"/>
                <a:ea typeface="+mj-ea"/>
                <a:cs typeface="+mj-cs"/>
              </a:rPr>
            </a:br>
            <a:r>
              <a:rPr lang="en-US" sz="5400" kern="1200" dirty="0" err="1">
                <a:solidFill>
                  <a:schemeClr val="tx2"/>
                </a:solidFill>
                <a:latin typeface="+mj-lt"/>
                <a:ea typeface="+mj-ea"/>
                <a:cs typeface="+mj-cs"/>
              </a:rPr>
              <a:t>Tracciabilità</a:t>
            </a:r>
            <a:endParaRPr lang="en-US" sz="5400" kern="1200" dirty="0">
              <a:solidFill>
                <a:schemeClr val="tx2"/>
              </a:solidFill>
              <a:latin typeface="+mj-lt"/>
              <a:ea typeface="+mj-ea"/>
              <a:cs typeface="+mj-cs"/>
            </a:endParaRPr>
          </a:p>
        </p:txBody>
      </p:sp>
      <p:grpSp>
        <p:nvGrpSpPr>
          <p:cNvPr id="155" name="Cross">
            <a:extLst>
              <a:ext uri="{FF2B5EF4-FFF2-40B4-BE49-F238E27FC236}">
                <a16:creationId xmlns:a16="http://schemas.microsoft.com/office/drawing/2014/main" id="{1EDF0462-C0C2-4E84-A7EA-8EE60CEFF6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10" name="Straight Connector 109">
              <a:extLst>
                <a:ext uri="{FF2B5EF4-FFF2-40B4-BE49-F238E27FC236}">
                  <a16:creationId xmlns:a16="http://schemas.microsoft.com/office/drawing/2014/main" id="{DD5894EA-1641-49CE-AE6E-B9522736A0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56" name="Straight Connector 110">
              <a:extLst>
                <a:ext uri="{FF2B5EF4-FFF2-40B4-BE49-F238E27FC236}">
                  <a16:creationId xmlns:a16="http://schemas.microsoft.com/office/drawing/2014/main" id="{8C6415EB-8C9A-4F1B-A459-64B94A865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descr="Immagine che contiene testo&#10;&#10;Descrizione generata automaticamente">
            <a:extLst>
              <a:ext uri="{FF2B5EF4-FFF2-40B4-BE49-F238E27FC236}">
                <a16:creationId xmlns:a16="http://schemas.microsoft.com/office/drawing/2014/main" id="{CD609007-1360-4C08-8E92-3B64CAEDA8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7379"/>
            <a:ext cx="11046922" cy="4239357"/>
          </a:xfrm>
          <a:prstGeom prst="rect">
            <a:avLst/>
          </a:prstGeom>
        </p:spPr>
      </p:pic>
      <p:grpSp>
        <p:nvGrpSpPr>
          <p:cNvPr id="157" name="Bottom Right">
            <a:extLst>
              <a:ext uri="{FF2B5EF4-FFF2-40B4-BE49-F238E27FC236}">
                <a16:creationId xmlns:a16="http://schemas.microsoft.com/office/drawing/2014/main" id="{B798A610-8506-4BC1-8108-8E1A31CAB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58" name="Freeform: Shape 113">
              <a:extLst>
                <a:ext uri="{FF2B5EF4-FFF2-40B4-BE49-F238E27FC236}">
                  <a16:creationId xmlns:a16="http://schemas.microsoft.com/office/drawing/2014/main" id="{5C72D714-A610-482A-B26E-C679E953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9" name="Graphic 157">
              <a:extLst>
                <a:ext uri="{FF2B5EF4-FFF2-40B4-BE49-F238E27FC236}">
                  <a16:creationId xmlns:a16="http://schemas.microsoft.com/office/drawing/2014/main" id="{D7EF30A6-8E6C-417A-B645-4EC7F0B3824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60" name="Freeform: Shape 116">
                <a:extLst>
                  <a:ext uri="{FF2B5EF4-FFF2-40B4-BE49-F238E27FC236}">
                    <a16:creationId xmlns:a16="http://schemas.microsoft.com/office/drawing/2014/main" id="{17D377E0-C3CC-48DC-B73B-09CEEDE39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1" name="Freeform: Shape 117">
                <a:extLst>
                  <a:ext uri="{FF2B5EF4-FFF2-40B4-BE49-F238E27FC236}">
                    <a16:creationId xmlns:a16="http://schemas.microsoft.com/office/drawing/2014/main" id="{80E2DF20-A9FD-4B82-8673-1091B4C00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2" name="Freeform: Shape 118">
                <a:extLst>
                  <a:ext uri="{FF2B5EF4-FFF2-40B4-BE49-F238E27FC236}">
                    <a16:creationId xmlns:a16="http://schemas.microsoft.com/office/drawing/2014/main" id="{2425BAEB-7B00-4394-8302-CF2DEA744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4917EE8E-E8BC-42F3-BEE3-2F84E8F64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63" name="Freeform: Shape 120">
                <a:extLst>
                  <a:ext uri="{FF2B5EF4-FFF2-40B4-BE49-F238E27FC236}">
                    <a16:creationId xmlns:a16="http://schemas.microsoft.com/office/drawing/2014/main" id="{B8647303-59FF-4A2B-8D6D-FB229E659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7BD597AB-C6D9-437D-BBFE-8007D4ED0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4FA09AC9-DA2A-4216-BBFD-96E701FB8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4" name="Freeform: Shape 115">
              <a:extLst>
                <a:ext uri="{FF2B5EF4-FFF2-40B4-BE49-F238E27FC236}">
                  <a16:creationId xmlns:a16="http://schemas.microsoft.com/office/drawing/2014/main" id="{A8AD4A98-C6D7-49C8-A31E-29C6DB7C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0710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A1F3B-D912-419D-B87E-CCE38D0E159A}"/>
              </a:ext>
            </a:extLst>
          </p:cNvPr>
          <p:cNvSpPr>
            <a:spLocks noGrp="1"/>
          </p:cNvSpPr>
          <p:nvPr>
            <p:ph type="title"/>
          </p:nvPr>
        </p:nvSpPr>
        <p:spPr>
          <a:xfrm>
            <a:off x="1836490" y="2495928"/>
            <a:ext cx="4824369" cy="2722024"/>
          </a:xfrm>
        </p:spPr>
        <p:txBody>
          <a:bodyPr>
            <a:normAutofit fontScale="90000"/>
          </a:bodyPr>
          <a:lstStyle/>
          <a:p>
            <a:r>
              <a:rPr lang="it-IT" dirty="0"/>
              <a:t>ODD:</a:t>
            </a:r>
            <a:br>
              <a:rPr lang="it-IT" dirty="0"/>
            </a:br>
            <a:r>
              <a:rPr lang="it-IT" dirty="0"/>
              <a:t>Object</a:t>
            </a:r>
            <a:br>
              <a:rPr lang="it-IT" dirty="0"/>
            </a:br>
            <a:r>
              <a:rPr lang="it-IT" dirty="0"/>
              <a:t>Design</a:t>
            </a:r>
            <a:br>
              <a:rPr lang="it-IT" dirty="0"/>
            </a:br>
            <a:r>
              <a:rPr lang="it-IT" dirty="0" err="1"/>
              <a:t>Document</a:t>
            </a:r>
            <a:endParaRPr lang="it-IT" dirty="0"/>
          </a:p>
        </p:txBody>
      </p:sp>
    </p:spTree>
    <p:extLst>
      <p:ext uri="{BB962C8B-B14F-4D97-AF65-F5344CB8AC3E}">
        <p14:creationId xmlns:p14="http://schemas.microsoft.com/office/powerpoint/2010/main" val="90226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6505DC-4595-4576-A729-342AD5D065CC}"/>
              </a:ext>
            </a:extLst>
          </p:cNvPr>
          <p:cNvSpPr>
            <a:spLocks noGrp="1"/>
          </p:cNvSpPr>
          <p:nvPr>
            <p:ph type="title"/>
          </p:nvPr>
        </p:nvSpPr>
        <p:spPr/>
        <p:txBody>
          <a:bodyPr/>
          <a:lstStyle/>
          <a:p>
            <a:r>
              <a:rPr lang="it-IT" dirty="0"/>
              <a:t>Object design trade-</a:t>
            </a:r>
            <a:r>
              <a:rPr lang="it-IT" dirty="0" err="1"/>
              <a:t>offs</a:t>
            </a:r>
            <a:endParaRPr lang="it-IT" dirty="0"/>
          </a:p>
        </p:txBody>
      </p:sp>
      <p:sp>
        <p:nvSpPr>
          <p:cNvPr id="3" name="Segnaposto contenuto 2">
            <a:extLst>
              <a:ext uri="{FF2B5EF4-FFF2-40B4-BE49-F238E27FC236}">
                <a16:creationId xmlns:a16="http://schemas.microsoft.com/office/drawing/2014/main" id="{C277E893-4A4B-4081-A4F6-408838130C08}"/>
              </a:ext>
            </a:extLst>
          </p:cNvPr>
          <p:cNvSpPr>
            <a:spLocks noGrp="1"/>
          </p:cNvSpPr>
          <p:nvPr>
            <p:ph idx="1"/>
          </p:nvPr>
        </p:nvSpPr>
        <p:spPr/>
        <p:txBody>
          <a:bodyPr/>
          <a:lstStyle/>
          <a:p>
            <a:pPr>
              <a:lnSpc>
                <a:spcPct val="107000"/>
              </a:lnSpc>
              <a:spcAft>
                <a:spcPts val="800"/>
              </a:spcAft>
            </a:pPr>
            <a:r>
              <a:rPr lang="it-IT" sz="1800" b="1" i="1" dirty="0">
                <a:effectLst/>
                <a:latin typeface="Garamond" panose="02020404030301010803" pitchFamily="18" charset="0"/>
                <a:ea typeface="Calibri" panose="020F0502020204030204" pitchFamily="34" charset="0"/>
                <a:cs typeface="Times New Roman" panose="02020603050405020304" pitchFamily="18" charset="0"/>
              </a:rPr>
              <a:t>Prestazioni vs. Costi:</a:t>
            </a:r>
            <a:r>
              <a:rPr lang="it-IT" sz="1800" b="1" dirty="0">
                <a:effectLst/>
                <a:latin typeface="Garamond" panose="02020404030301010803" pitchFamily="18" charset="0"/>
                <a:ea typeface="Calibri" panose="020F0502020204030204" pitchFamily="34" charset="0"/>
                <a:cs typeface="Times New Roman" panose="02020603050405020304" pitchFamily="18" charset="0"/>
              </a:rPr>
              <a:t> </a:t>
            </a:r>
            <a:r>
              <a:rPr lang="it-IT" sz="1800" dirty="0">
                <a:effectLst/>
                <a:latin typeface="Garamond" panose="02020404030301010803" pitchFamily="18" charset="0"/>
                <a:ea typeface="Calibri" panose="020F0502020204030204" pitchFamily="34" charset="0"/>
                <a:cs typeface="Times New Roman" panose="02020603050405020304" pitchFamily="18" charset="0"/>
              </a:rPr>
              <a:t>Considerando il sistema che stiamo realizzando, possiamo dire che il non eccessivo budget a nostra disposizione ci ha consentito di realizzare il prodotto utilizzando materiale open source partendo da zero minimizzando così i costi e rendendo il sistema più che soddisfacente.</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b="1" i="1" dirty="0">
                <a:effectLst/>
                <a:latin typeface="Garamond" panose="02020404030301010803" pitchFamily="18" charset="0"/>
                <a:ea typeface="Calibri" panose="020F0502020204030204" pitchFamily="34" charset="0"/>
                <a:cs typeface="Times New Roman" panose="02020603050405020304" pitchFamily="18" charset="0"/>
              </a:rPr>
              <a:t>Interfaccia vs. Tempo di risposta</a:t>
            </a:r>
            <a:r>
              <a:rPr lang="it-IT" sz="1800" b="1" dirty="0">
                <a:effectLst/>
                <a:latin typeface="Garamond" panose="02020404030301010803" pitchFamily="18" charset="0"/>
                <a:ea typeface="Calibri" panose="020F0502020204030204" pitchFamily="34" charset="0"/>
                <a:cs typeface="Times New Roman" panose="02020603050405020304" pitchFamily="18" charset="0"/>
              </a:rPr>
              <a:t>: </a:t>
            </a:r>
            <a:r>
              <a:rPr lang="it-IT" sz="1800" dirty="0">
                <a:effectLst/>
                <a:latin typeface="Garamond" panose="02020404030301010803" pitchFamily="18" charset="0"/>
                <a:ea typeface="Calibri" panose="020F0502020204030204" pitchFamily="34" charset="0"/>
                <a:cs typeface="Times New Roman" panose="02020603050405020304" pitchFamily="18" charset="0"/>
              </a:rPr>
              <a:t>I tempi di risposta tra server e interfaccia sono più che sufficienti (rapidi) a soddisfare le esigenze dei vari dipendenti e clienti collegati al Sistema. Ovviamente maggiore sarà la grandezza del database e maggiore sarà il tempo di risposta e ricerca nel database.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b="1" i="1" dirty="0">
                <a:effectLst/>
                <a:latin typeface="Garamond" panose="02020404030301010803" pitchFamily="18" charset="0"/>
                <a:ea typeface="Calibri" panose="020F0502020204030204" pitchFamily="34" charset="0"/>
                <a:cs typeface="Times New Roman" panose="02020603050405020304" pitchFamily="18" charset="0"/>
              </a:rPr>
              <a:t>Interfaccia vs. Easy-use:</a:t>
            </a:r>
            <a:r>
              <a:rPr lang="it-IT" sz="1800" b="1" dirty="0">
                <a:effectLst/>
                <a:latin typeface="Garamond" panose="02020404030301010803" pitchFamily="18" charset="0"/>
                <a:ea typeface="Calibri" panose="020F0502020204030204" pitchFamily="34" charset="0"/>
                <a:cs typeface="Times New Roman" panose="02020603050405020304" pitchFamily="18" charset="0"/>
              </a:rPr>
              <a:t> </a:t>
            </a:r>
            <a:r>
              <a:rPr lang="it-IT" sz="1800" dirty="0">
                <a:effectLst/>
                <a:latin typeface="Garamond" panose="02020404030301010803" pitchFamily="18" charset="0"/>
                <a:ea typeface="Calibri" panose="020F0502020204030204" pitchFamily="34" charset="0"/>
                <a:cs typeface="Times New Roman" panose="02020603050405020304" pitchFamily="18" charset="0"/>
              </a:rPr>
              <a:t>L’interfaccia, grazie a form e ad una impostazione semplice e intuitiva, permette un facile utilizzo del sistema.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b="1" i="1" dirty="0">
                <a:effectLst/>
                <a:latin typeface="Garamond" panose="02020404030301010803" pitchFamily="18" charset="0"/>
                <a:ea typeface="Calibri" panose="020F0502020204030204" pitchFamily="34" charset="0"/>
                <a:cs typeface="Times New Roman" panose="02020603050405020304" pitchFamily="18" charset="0"/>
              </a:rPr>
              <a:t>Costi vs. Mantenimento:</a:t>
            </a:r>
            <a:r>
              <a:rPr lang="it-IT" sz="1800" b="1" dirty="0">
                <a:effectLst/>
                <a:latin typeface="Garamond" panose="02020404030301010803" pitchFamily="18" charset="0"/>
                <a:ea typeface="Calibri" panose="020F0502020204030204" pitchFamily="34" charset="0"/>
                <a:cs typeface="Times New Roman" panose="02020603050405020304" pitchFamily="18" charset="0"/>
              </a:rPr>
              <a:t> </a:t>
            </a:r>
            <a:r>
              <a:rPr lang="it-IT" sz="1800" dirty="0">
                <a:effectLst/>
                <a:latin typeface="Garamond" panose="02020404030301010803" pitchFamily="18" charset="0"/>
                <a:ea typeface="Calibri" panose="020F0502020204030204" pitchFamily="34" charset="0"/>
                <a:cs typeface="Times New Roman" panose="02020603050405020304" pitchFamily="18" charset="0"/>
              </a:rPr>
              <a:t>Grazie a un uso di materiale open source il sistema può essere facilmente modificato, implementato con nuove funzioni o corretto in presenza di errori. </a:t>
            </a:r>
            <a:endParaRPr lang="it-IT"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502192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Freeform: Shape 7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3" name="Freeform: Shape 7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5" name="Freeform: Shape 7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8" name="Freeform: Shape 7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7" name="Freeform: Shape 8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5" name="Rectangle 9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7" name="Rectangle 9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9" name="Bottom Right">
            <a:extLst>
              <a:ext uri="{FF2B5EF4-FFF2-40B4-BE49-F238E27FC236}">
                <a16:creationId xmlns:a16="http://schemas.microsoft.com/office/drawing/2014/main" id="{33609D13-CB83-4F4B-BB01-27F01BE4E9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0" name="Freeform: Shape 99">
              <a:extLst>
                <a:ext uri="{FF2B5EF4-FFF2-40B4-BE49-F238E27FC236}">
                  <a16:creationId xmlns:a16="http://schemas.microsoft.com/office/drawing/2014/main" id="{92BD156E-E42F-4CFB-89AD-312AEC753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1" name="Graphic 157">
              <a:extLst>
                <a:ext uri="{FF2B5EF4-FFF2-40B4-BE49-F238E27FC236}">
                  <a16:creationId xmlns:a16="http://schemas.microsoft.com/office/drawing/2014/main" id="{C8B96A24-322B-419A-847B-E8C600AA5BE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3" name="Freeform: Shape 102">
                <a:extLst>
                  <a:ext uri="{FF2B5EF4-FFF2-40B4-BE49-F238E27FC236}">
                    <a16:creationId xmlns:a16="http://schemas.microsoft.com/office/drawing/2014/main" id="{427E1425-F9A6-4F2D-8335-CBA7062B9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57DF7F24-8721-4CD5-AE3B-C72BCE288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A0C58FE3-4394-46E8-9039-2D69C594B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02D8E899-B726-49F6-9C9F-59A314701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242131D2-A82F-4603-9B6A-EA00FEB82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4CCDA1D5-C84B-470D-A2E1-5E51E8A85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7BF2B54C-D2E2-4A3E-8DA8-E56D7375C9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2" name="Freeform: Shape 101">
              <a:extLst>
                <a:ext uri="{FF2B5EF4-FFF2-40B4-BE49-F238E27FC236}">
                  <a16:creationId xmlns:a16="http://schemas.microsoft.com/office/drawing/2014/main" id="{72505F4D-B4C3-4EB9-9252-F7229CBD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953E89F0-F3FE-436F-BFCC-DC3072A3B0C4}"/>
              </a:ext>
            </a:extLst>
          </p:cNvPr>
          <p:cNvSpPr>
            <a:spLocks noGrp="1"/>
          </p:cNvSpPr>
          <p:nvPr>
            <p:ph type="title"/>
          </p:nvPr>
        </p:nvSpPr>
        <p:spPr>
          <a:xfrm>
            <a:off x="5780192" y="744909"/>
            <a:ext cx="5797883" cy="3155419"/>
          </a:xfrm>
        </p:spPr>
        <p:txBody>
          <a:bodyPr vert="horz" lIns="91440" tIns="45720" rIns="91440" bIns="45720" rtlCol="0" anchor="b">
            <a:normAutofit/>
          </a:bodyPr>
          <a:lstStyle/>
          <a:p>
            <a:r>
              <a:rPr lang="en-US" sz="5400" kern="1200">
                <a:solidFill>
                  <a:schemeClr val="tx2"/>
                </a:solidFill>
                <a:latin typeface="+mj-lt"/>
                <a:ea typeface="+mj-ea"/>
                <a:cs typeface="+mj-cs"/>
              </a:rPr>
              <a:t>Componenti off the shelf</a:t>
            </a:r>
          </a:p>
        </p:txBody>
      </p:sp>
      <p:pic>
        <p:nvPicPr>
          <p:cNvPr id="5" name="Segnaposto contenuto 4">
            <a:extLst>
              <a:ext uri="{FF2B5EF4-FFF2-40B4-BE49-F238E27FC236}">
                <a16:creationId xmlns:a16="http://schemas.microsoft.com/office/drawing/2014/main" id="{861C3A76-8C43-4C8F-A2D8-12128F8F8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143" y="512527"/>
            <a:ext cx="5492915" cy="5492915"/>
          </a:xfrm>
          <a:prstGeom prst="rect">
            <a:avLst/>
          </a:prstGeom>
        </p:spPr>
      </p:pic>
      <p:grpSp>
        <p:nvGrpSpPr>
          <p:cNvPr id="111" name="Top left">
            <a:extLst>
              <a:ext uri="{FF2B5EF4-FFF2-40B4-BE49-F238E27FC236}">
                <a16:creationId xmlns:a16="http://schemas.microsoft.com/office/drawing/2014/main" id="{FF47B612-7B2E-4A09-9B53-40BDE4350E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12" name="Freeform: Shape 111">
              <a:extLst>
                <a:ext uri="{FF2B5EF4-FFF2-40B4-BE49-F238E27FC236}">
                  <a16:creationId xmlns:a16="http://schemas.microsoft.com/office/drawing/2014/main" id="{599A3C89-9112-4DA1-8BB8-8DE0F7A70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3" name="Freeform: Shape 112">
              <a:extLst>
                <a:ext uri="{FF2B5EF4-FFF2-40B4-BE49-F238E27FC236}">
                  <a16:creationId xmlns:a16="http://schemas.microsoft.com/office/drawing/2014/main" id="{60847D53-C868-4FD8-A29C-4C44BCBA9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E11266F6-080B-489F-9B02-B5C4DE4EB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7A0BBAD6-8B87-4B31-89B8-E2C854FF3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BD79712E-3AD5-4656-A6A0-54C4087A0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31635E33-4458-4D3F-A1C4-264AC5221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3432BB39-F871-43E7-A232-C65BFFA9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AAE45D09-4993-4718-82A0-BA2217EB2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21" name="Cross">
            <a:extLst>
              <a:ext uri="{FF2B5EF4-FFF2-40B4-BE49-F238E27FC236}">
                <a16:creationId xmlns:a16="http://schemas.microsoft.com/office/drawing/2014/main" id="{3BC5998F-E162-4A33-9E87-01942908A7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22" name="Straight Connector 121">
              <a:extLst>
                <a:ext uri="{FF2B5EF4-FFF2-40B4-BE49-F238E27FC236}">
                  <a16:creationId xmlns:a16="http://schemas.microsoft.com/office/drawing/2014/main" id="{8259320D-EB3E-4C80-8E86-8A18306B2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23" name="Straight Connector 122">
              <a:extLst>
                <a:ext uri="{FF2B5EF4-FFF2-40B4-BE49-F238E27FC236}">
                  <a16:creationId xmlns:a16="http://schemas.microsoft.com/office/drawing/2014/main" id="{F07AF5EE-95F6-4B57-B8DD-5051D2EB9E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8435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496409-23C0-495A-8D59-922B1E42E2D3}"/>
              </a:ext>
            </a:extLst>
          </p:cNvPr>
          <p:cNvSpPr>
            <a:spLocks noGrp="1"/>
          </p:cNvSpPr>
          <p:nvPr>
            <p:ph type="title"/>
          </p:nvPr>
        </p:nvSpPr>
        <p:spPr/>
        <p:txBody>
          <a:bodyPr/>
          <a:lstStyle/>
          <a:p>
            <a:r>
              <a:rPr lang="it-IT" dirty="0"/>
              <a:t> </a:t>
            </a:r>
          </a:p>
        </p:txBody>
      </p:sp>
      <p:pic>
        <p:nvPicPr>
          <p:cNvPr id="5" name="Segnaposto contenuto 4">
            <a:extLst>
              <a:ext uri="{FF2B5EF4-FFF2-40B4-BE49-F238E27FC236}">
                <a16:creationId xmlns:a16="http://schemas.microsoft.com/office/drawing/2014/main" id="{BF2AA77A-66CE-41E9-A660-4EB8974F4F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4481" y="3000033"/>
            <a:ext cx="4004607" cy="2481460"/>
          </a:xfrm>
        </p:spPr>
      </p:pic>
      <p:pic>
        <p:nvPicPr>
          <p:cNvPr id="7" name="Immagine 6">
            <a:extLst>
              <a:ext uri="{FF2B5EF4-FFF2-40B4-BE49-F238E27FC236}">
                <a16:creationId xmlns:a16="http://schemas.microsoft.com/office/drawing/2014/main" id="{987CF8E9-46C5-4123-864E-F8F149BC7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74" y="1873452"/>
            <a:ext cx="4754070" cy="4452703"/>
          </a:xfrm>
          <a:prstGeom prst="rect">
            <a:avLst/>
          </a:prstGeom>
        </p:spPr>
      </p:pic>
      <p:pic>
        <p:nvPicPr>
          <p:cNvPr id="9" name="Immagine 8" descr="Immagine che contiene testo, portatile, screenshot, interni&#10;&#10;Descrizione generata automaticamente">
            <a:extLst>
              <a:ext uri="{FF2B5EF4-FFF2-40B4-BE49-F238E27FC236}">
                <a16:creationId xmlns:a16="http://schemas.microsoft.com/office/drawing/2014/main" id="{2AEE8810-E036-4DB6-8CBB-FA48D4FFA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520" y="1460483"/>
            <a:ext cx="4175645" cy="4736887"/>
          </a:xfrm>
          <a:prstGeom prst="rect">
            <a:avLst/>
          </a:prstGeom>
        </p:spPr>
      </p:pic>
      <p:sp>
        <p:nvSpPr>
          <p:cNvPr id="10" name="CasellaDiTesto 9">
            <a:extLst>
              <a:ext uri="{FF2B5EF4-FFF2-40B4-BE49-F238E27FC236}">
                <a16:creationId xmlns:a16="http://schemas.microsoft.com/office/drawing/2014/main" id="{73A7BD09-8C0F-4084-B21A-3FA84823EB75}"/>
              </a:ext>
            </a:extLst>
          </p:cNvPr>
          <p:cNvSpPr txBox="1"/>
          <p:nvPr/>
        </p:nvSpPr>
        <p:spPr>
          <a:xfrm>
            <a:off x="2520009" y="281265"/>
            <a:ext cx="9487678" cy="1077218"/>
          </a:xfrm>
          <a:prstGeom prst="rect">
            <a:avLst/>
          </a:prstGeom>
          <a:noFill/>
        </p:spPr>
        <p:txBody>
          <a:bodyPr wrap="square" rtlCol="0">
            <a:spAutoFit/>
          </a:bodyPr>
          <a:lstStyle/>
          <a:p>
            <a:r>
              <a:rPr lang="it-IT" sz="3200" dirty="0">
                <a:solidFill>
                  <a:schemeClr val="tx2"/>
                </a:solidFill>
                <a:latin typeface="+mj-lt"/>
                <a:ea typeface="+mj-ea"/>
                <a:cs typeface="+mj-cs"/>
              </a:rPr>
              <a:t>Packages</a:t>
            </a:r>
          </a:p>
          <a:p>
            <a:r>
              <a:rPr lang="it-IT" sz="3200" dirty="0">
                <a:solidFill>
                  <a:schemeClr val="tx2"/>
                </a:solidFill>
                <a:latin typeface="+mj-lt"/>
                <a:ea typeface="+mj-ea"/>
                <a:cs typeface="+mj-cs"/>
              </a:rPr>
              <a:t>Pattern architetturale: MVC</a:t>
            </a:r>
          </a:p>
        </p:txBody>
      </p:sp>
    </p:spTree>
    <p:extLst>
      <p:ext uri="{BB962C8B-B14F-4D97-AF65-F5344CB8AC3E}">
        <p14:creationId xmlns:p14="http://schemas.microsoft.com/office/powerpoint/2010/main" val="211929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65E612B-616F-44E5-A649-F2B268BA35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1EC7E917-E00E-4F17-A6FD-C06E2A0E6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DC22FD5-AD33-49ED-BA45-6B1575AE9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3CE6B6BE-6BA0-4FA9-9357-11CF01DD7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61E614B3-1BDA-44CE-95AD-B3761310B3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5314DAA0-3957-4D55-A6E3-D3E50D538E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CAF505DE-53C7-4F00-9B3B-FEF811F6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98F8A569-D303-4FE8-8507-C7FA3E90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34BA33D-B77C-4F97-90ED-55051362C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olo 1">
            <a:extLst>
              <a:ext uri="{FF2B5EF4-FFF2-40B4-BE49-F238E27FC236}">
                <a16:creationId xmlns:a16="http://schemas.microsoft.com/office/drawing/2014/main" id="{CDEDD18B-53E5-4E58-AFF3-B76501B2CE29}"/>
              </a:ext>
            </a:extLst>
          </p:cNvPr>
          <p:cNvSpPr>
            <a:spLocks noGrp="1"/>
          </p:cNvSpPr>
          <p:nvPr>
            <p:ph type="title"/>
          </p:nvPr>
        </p:nvSpPr>
        <p:spPr>
          <a:xfrm>
            <a:off x="1198181" y="557191"/>
            <a:ext cx="9988166" cy="1667196"/>
          </a:xfrm>
        </p:spPr>
        <p:txBody>
          <a:bodyPr>
            <a:normAutofit/>
          </a:bodyPr>
          <a:lstStyle/>
          <a:p>
            <a:r>
              <a:rPr lang="it-IT" dirty="0"/>
              <a:t>Class </a:t>
            </a:r>
            <a:r>
              <a:rPr lang="it-IT" dirty="0" err="1"/>
              <a:t>interface</a:t>
            </a:r>
            <a:r>
              <a:rPr lang="it-IT" dirty="0"/>
              <a:t>: </a:t>
            </a:r>
            <a:r>
              <a:rPr lang="it-IT" dirty="0" err="1"/>
              <a:t>RicambioServlet</a:t>
            </a:r>
            <a:endParaRPr lang="it-IT" dirty="0"/>
          </a:p>
        </p:txBody>
      </p:sp>
      <p:grpSp>
        <p:nvGrpSpPr>
          <p:cNvPr id="23" name="Bottom Right">
            <a:extLst>
              <a:ext uri="{FF2B5EF4-FFF2-40B4-BE49-F238E27FC236}">
                <a16:creationId xmlns:a16="http://schemas.microsoft.com/office/drawing/2014/main" id="{ADB812D4-854E-4DD6-A613-797C10E75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D97CFE60-FA19-428A-A02C-B541878C9B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0562F5F8-0562-4FE0-B3AD-5E49C1B61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E32D6A65-08E4-4AF8-AEE6-F180D12FB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BB7FDAC0-E6E6-4AB4-8235-A23232BCC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ADF11930-DCC4-4A0E-9F9D-68BE14348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6D85B5BC-031D-4CF5-9B96-5A3063EA8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DB23B211-EDE9-44BA-A81A-C5DC3F886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C80F66-435F-46CD-BC2E-3EA62444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C5A2D0DC-5F34-44DC-9930-8C7B42BFE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4" name="Segnaposto contenuto 3">
            <a:extLst>
              <a:ext uri="{FF2B5EF4-FFF2-40B4-BE49-F238E27FC236}">
                <a16:creationId xmlns:a16="http://schemas.microsoft.com/office/drawing/2014/main" id="{2B314C28-0B16-4A63-A854-9614268314A5}"/>
              </a:ext>
            </a:extLst>
          </p:cNvPr>
          <p:cNvGraphicFramePr>
            <a:graphicFrameLocks noGrp="1"/>
          </p:cNvGraphicFramePr>
          <p:nvPr>
            <p:ph idx="1"/>
            <p:extLst>
              <p:ext uri="{D42A27DB-BD31-4B8C-83A1-F6EECF244321}">
                <p14:modId xmlns:p14="http://schemas.microsoft.com/office/powerpoint/2010/main" val="1118336790"/>
              </p:ext>
            </p:extLst>
          </p:nvPr>
        </p:nvGraphicFramePr>
        <p:xfrm>
          <a:off x="1228824" y="2416477"/>
          <a:ext cx="9734353" cy="3760488"/>
        </p:xfrm>
        <a:graphic>
          <a:graphicData uri="http://schemas.openxmlformats.org/drawingml/2006/table">
            <a:tbl>
              <a:tblPr bandRow="1"/>
              <a:tblGrid>
                <a:gridCol w="2001872">
                  <a:extLst>
                    <a:ext uri="{9D8B030D-6E8A-4147-A177-3AD203B41FA5}">
                      <a16:colId xmlns:a16="http://schemas.microsoft.com/office/drawing/2014/main" val="759194183"/>
                    </a:ext>
                  </a:extLst>
                </a:gridCol>
                <a:gridCol w="7732481">
                  <a:extLst>
                    <a:ext uri="{9D8B030D-6E8A-4147-A177-3AD203B41FA5}">
                      <a16:colId xmlns:a16="http://schemas.microsoft.com/office/drawing/2014/main" val="3324101163"/>
                    </a:ext>
                  </a:extLst>
                </a:gridCol>
              </a:tblGrid>
              <a:tr h="385007">
                <a:tc>
                  <a:txBody>
                    <a:bodyPr/>
                    <a:lstStyle/>
                    <a:p>
                      <a:pPr algn="l" fontAlgn="ctr">
                        <a:lnSpc>
                          <a:spcPct val="107000"/>
                        </a:lnSpc>
                        <a:spcBef>
                          <a:spcPts val="0"/>
                        </a:spcBef>
                        <a:spcAft>
                          <a:spcPts val="800"/>
                        </a:spcAft>
                      </a:pPr>
                      <a:r>
                        <a:rPr lang="it-IT" sz="1900" b="1" i="0" u="none" strike="noStrike"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Nome Classe</a:t>
                      </a:r>
                      <a:endParaRPr lang="it-IT" sz="2900" b="0" i="0" u="none" strike="noStrike" dirty="0">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ctr" fontAlgn="ctr">
                        <a:lnSpc>
                          <a:spcPct val="107000"/>
                        </a:lnSpc>
                        <a:spcBef>
                          <a:spcPts val="0"/>
                        </a:spcBef>
                        <a:spcAft>
                          <a:spcPts val="800"/>
                        </a:spcAft>
                      </a:pPr>
                      <a:r>
                        <a:rPr lang="it-IT" sz="1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RicambioServlet</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extLst>
                  <a:ext uri="{0D108BD9-81ED-4DB2-BD59-A6C34878D82A}">
                    <a16:rowId xmlns:a16="http://schemas.microsoft.com/office/drawing/2014/main" val="584448015"/>
                  </a:ext>
                </a:extLst>
              </a:tr>
              <a:tr h="644644">
                <a:tc>
                  <a:txBody>
                    <a:bodyPr/>
                    <a:lstStyle/>
                    <a:p>
                      <a:pPr algn="l" fontAlgn="ctr">
                        <a:lnSpc>
                          <a:spcPct val="107000"/>
                        </a:lnSpc>
                        <a:spcBef>
                          <a:spcPts val="0"/>
                        </a:spcBef>
                        <a:spcAft>
                          <a:spcPts val="800"/>
                        </a:spcAft>
                      </a:pPr>
                      <a:r>
                        <a:rPr lang="it-IT" sz="1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Descrizione</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ctr" fontAlgn="ctr">
                        <a:lnSpc>
                          <a:spcPct val="107000"/>
                        </a:lnSpc>
                        <a:spcBef>
                          <a:spcPts val="0"/>
                        </a:spcBef>
                        <a:spcAft>
                          <a:spcPts val="800"/>
                        </a:spcAft>
                      </a:pPr>
                      <a:r>
                        <a:rPr lang="it-IT" sz="1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Questa classe permette di modificare le informazioni di un pezzo di ricambio già presente nel catalogo</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305015079"/>
                  </a:ext>
                </a:extLst>
              </a:tr>
              <a:tr h="1539419">
                <a:tc>
                  <a:txBody>
                    <a:bodyPr/>
                    <a:lstStyle/>
                    <a:p>
                      <a:pPr algn="l" fontAlgn="ctr">
                        <a:lnSpc>
                          <a:spcPct val="107000"/>
                        </a:lnSpc>
                        <a:spcBef>
                          <a:spcPts val="0"/>
                        </a:spcBef>
                        <a:spcAft>
                          <a:spcPts val="800"/>
                        </a:spcAft>
                      </a:pPr>
                      <a:r>
                        <a:rPr lang="it-IT" sz="1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Pre:</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1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Context </a:t>
                      </a:r>
                      <a:r>
                        <a:rPr lang="it-IT" sz="1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RicambioServlet::doGet(request, response)</a:t>
                      </a:r>
                      <a:endParaRPr lang="it-IT" sz="2900" b="0" i="0" u="none" strike="noStrike">
                        <a:effectLst/>
                        <a:latin typeface="Arial" panose="020B0604020202020204" pitchFamily="34" charset="0"/>
                      </a:endParaRPr>
                    </a:p>
                    <a:p>
                      <a:pPr algn="l" fontAlgn="ctr">
                        <a:lnSpc>
                          <a:spcPct val="107000"/>
                        </a:lnSpc>
                        <a:spcBef>
                          <a:spcPts val="0"/>
                        </a:spcBef>
                        <a:spcAft>
                          <a:spcPts val="800"/>
                        </a:spcAft>
                      </a:pPr>
                      <a:r>
                        <a:rPr lang="it-IT" sz="1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Pre: </a:t>
                      </a:r>
                      <a:r>
                        <a:rPr lang="it-IT" sz="1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request.getSession().getAttribute(“dip”)!=null &amp;&amp;</a:t>
                      </a:r>
                      <a:endParaRPr lang="it-IT" sz="2900" b="0" i="0" u="none" strike="noStrike">
                        <a:effectLst/>
                        <a:latin typeface="Arial" panose="020B0604020202020204" pitchFamily="34" charset="0"/>
                      </a:endParaRPr>
                    </a:p>
                    <a:p>
                      <a:pPr algn="l" fontAlgn="ctr">
                        <a:lnSpc>
                          <a:spcPct val="107000"/>
                        </a:lnSpc>
                        <a:spcBef>
                          <a:spcPts val="0"/>
                        </a:spcBef>
                        <a:spcAft>
                          <a:spcPts val="800"/>
                        </a:spcAft>
                      </a:pPr>
                      <a:r>
                        <a:rPr lang="it-IT" sz="1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request.getParameter(“id”)!=null &amp;&amp; request.getParameter(“action”)==”edit”;</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153796396"/>
                  </a:ext>
                </a:extLst>
              </a:tr>
              <a:tr h="806411">
                <a:tc>
                  <a:txBody>
                    <a:bodyPr/>
                    <a:lstStyle/>
                    <a:p>
                      <a:pPr algn="l" fontAlgn="ctr">
                        <a:lnSpc>
                          <a:spcPct val="107000"/>
                        </a:lnSpc>
                        <a:spcBef>
                          <a:spcPts val="0"/>
                        </a:spcBef>
                        <a:spcAft>
                          <a:spcPts val="800"/>
                        </a:spcAft>
                      </a:pPr>
                      <a:r>
                        <a:rPr lang="it-IT" sz="1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Post:</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1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Context </a:t>
                      </a:r>
                      <a:r>
                        <a:rPr lang="it-IT" sz="1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RicambioServlet::doGet(request, response)</a:t>
                      </a:r>
                      <a:endParaRPr lang="it-IT" sz="2900" b="0" i="0" u="none" strike="noStrike">
                        <a:effectLst/>
                        <a:latin typeface="Arial" panose="020B0604020202020204" pitchFamily="34" charset="0"/>
                      </a:endParaRPr>
                    </a:p>
                    <a:p>
                      <a:pPr algn="l" fontAlgn="ctr">
                        <a:lnSpc>
                          <a:spcPct val="107000"/>
                        </a:lnSpc>
                        <a:spcBef>
                          <a:spcPts val="0"/>
                        </a:spcBef>
                        <a:spcAft>
                          <a:spcPts val="800"/>
                        </a:spcAft>
                      </a:pPr>
                      <a:r>
                        <a:rPr lang="it-IT" sz="1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Post:</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605683029"/>
                  </a:ext>
                </a:extLst>
              </a:tr>
              <a:tr h="385007">
                <a:tc>
                  <a:txBody>
                    <a:bodyPr/>
                    <a:lstStyle/>
                    <a:p>
                      <a:pPr algn="l" fontAlgn="ctr">
                        <a:lnSpc>
                          <a:spcPct val="107000"/>
                        </a:lnSpc>
                        <a:spcBef>
                          <a:spcPts val="0"/>
                        </a:spcBef>
                        <a:spcAft>
                          <a:spcPts val="800"/>
                        </a:spcAft>
                      </a:pPr>
                      <a:r>
                        <a:rPr lang="it-IT" sz="1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Invarianti:</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18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2900" b="0" i="0" u="none" strike="noStrike">
                        <a:effectLst/>
                        <a:latin typeface="Arial" panose="020B0604020202020204" pitchFamily="34" charset="0"/>
                      </a:endParaRPr>
                    </a:p>
                  </a:txBody>
                  <a:tcPr marL="109193" marR="109193" marT="1516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598993913"/>
                  </a:ext>
                </a:extLst>
              </a:tr>
            </a:tbl>
          </a:graphicData>
        </a:graphic>
      </p:graphicFrame>
    </p:spTree>
    <p:extLst>
      <p:ext uri="{BB962C8B-B14F-4D97-AF65-F5344CB8AC3E}">
        <p14:creationId xmlns:p14="http://schemas.microsoft.com/office/powerpoint/2010/main" val="134125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874AF245-E989-4675-A645-D9A6ED89BCA4}"/>
              </a:ext>
            </a:extLst>
          </p:cNvPr>
          <p:cNvSpPr>
            <a:spLocks noGrp="1"/>
          </p:cNvSpPr>
          <p:nvPr>
            <p:ph type="title"/>
          </p:nvPr>
        </p:nvSpPr>
        <p:spPr>
          <a:xfrm>
            <a:off x="1005654" y="744909"/>
            <a:ext cx="3776416" cy="3155419"/>
          </a:xfrm>
        </p:spPr>
        <p:txBody>
          <a:bodyPr vert="horz" lIns="91440" tIns="45720" rIns="91440" bIns="45720" rtlCol="0" anchor="b">
            <a:normAutofit/>
          </a:bodyPr>
          <a:lstStyle/>
          <a:p>
            <a:pPr>
              <a:lnSpc>
                <a:spcPct val="90000"/>
              </a:lnSpc>
            </a:pPr>
            <a:r>
              <a:rPr lang="en-US" sz="5400" kern="1200" dirty="0">
                <a:solidFill>
                  <a:schemeClr val="tx2"/>
                </a:solidFill>
                <a:latin typeface="+mj-lt"/>
                <a:ea typeface="+mj-ea"/>
                <a:cs typeface="+mj-cs"/>
              </a:rPr>
              <a:t>ACTIVITY DIAGRAM SISTEMA PROPOSTO</a:t>
            </a:r>
          </a:p>
        </p:txBody>
      </p:sp>
      <p:grpSp>
        <p:nvGrpSpPr>
          <p:cNvPr id="50"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96B52ABC-3974-471B-A55B-F93114BFF6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6557" y="1625750"/>
            <a:ext cx="6402214" cy="3601245"/>
          </a:xfrm>
          <a:prstGeom prst="rect">
            <a:avLst/>
          </a:prstGeom>
        </p:spPr>
      </p:pic>
      <p:grpSp>
        <p:nvGrpSpPr>
          <p:cNvPr id="54"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CasellaDiTesto 5">
            <a:extLst>
              <a:ext uri="{FF2B5EF4-FFF2-40B4-BE49-F238E27FC236}">
                <a16:creationId xmlns:a16="http://schemas.microsoft.com/office/drawing/2014/main" id="{AC922E0B-5FB3-4E12-AF58-B1A79A3E551A}"/>
              </a:ext>
            </a:extLst>
          </p:cNvPr>
          <p:cNvSpPr txBox="1"/>
          <p:nvPr/>
        </p:nvSpPr>
        <p:spPr>
          <a:xfrm>
            <a:off x="1002399" y="4000445"/>
            <a:ext cx="3867534" cy="461665"/>
          </a:xfrm>
          <a:prstGeom prst="rect">
            <a:avLst/>
          </a:prstGeom>
          <a:noFill/>
        </p:spPr>
        <p:txBody>
          <a:bodyPr wrap="none" rtlCol="0">
            <a:spAutoFit/>
          </a:bodyPr>
          <a:lstStyle/>
          <a:p>
            <a:r>
              <a:rPr lang="it-IT" sz="2400" dirty="0">
                <a:solidFill>
                  <a:schemeClr val="tx2"/>
                </a:solidFill>
              </a:rPr>
              <a:t>Acquisto pezzo di ricambio</a:t>
            </a:r>
          </a:p>
        </p:txBody>
      </p:sp>
    </p:spTree>
    <p:extLst>
      <p:ext uri="{BB962C8B-B14F-4D97-AF65-F5344CB8AC3E}">
        <p14:creationId xmlns:p14="http://schemas.microsoft.com/office/powerpoint/2010/main" val="998085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60"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4"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5"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6" name="Freeform: Shape 39">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7"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8" name="Freeform: Shape 42">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9" name="Freeform: Shape 43">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44">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45">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46">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47">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48">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5" name="Freeform: Shape 41">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759B58D9-7293-485D-9149-8B22D5BA122F}"/>
              </a:ext>
            </a:extLst>
          </p:cNvPr>
          <p:cNvSpPr>
            <a:spLocks noGrp="1"/>
          </p:cNvSpPr>
          <p:nvPr>
            <p:ph type="title"/>
          </p:nvPr>
        </p:nvSpPr>
        <p:spPr>
          <a:xfrm>
            <a:off x="7648259" y="920823"/>
            <a:ext cx="3776416" cy="2485885"/>
          </a:xfrm>
        </p:spPr>
        <p:txBody>
          <a:bodyPr vert="horz" lIns="91440" tIns="45720" rIns="91440" bIns="45720" rtlCol="0" anchor="b">
            <a:normAutofit fontScale="90000"/>
          </a:bodyPr>
          <a:lstStyle/>
          <a:p>
            <a:r>
              <a:rPr lang="en-US" sz="5400" kern="1200" dirty="0">
                <a:solidFill>
                  <a:schemeClr val="tx2"/>
                </a:solidFill>
                <a:latin typeface="+mj-lt"/>
                <a:ea typeface="+mj-ea"/>
                <a:cs typeface="+mj-cs"/>
              </a:rPr>
              <a:t>Proxy Design Pattern </a:t>
            </a:r>
          </a:p>
        </p:txBody>
      </p:sp>
      <p:pic>
        <p:nvPicPr>
          <p:cNvPr id="4" name="Segnaposto contenuto 3">
            <a:extLst>
              <a:ext uri="{FF2B5EF4-FFF2-40B4-BE49-F238E27FC236}">
                <a16:creationId xmlns:a16="http://schemas.microsoft.com/office/drawing/2014/main" id="{2B37C864-FA62-4DDD-A384-A4C8CEC5B605}"/>
              </a:ext>
            </a:extLst>
          </p:cNvPr>
          <p:cNvPicPr>
            <a:picLocks noGrp="1"/>
          </p:cNvPicPr>
          <p:nvPr>
            <p:ph idx="1"/>
          </p:nvPr>
        </p:nvPicPr>
        <p:blipFill>
          <a:blip r:embed="rId2"/>
          <a:stretch>
            <a:fillRect/>
          </a:stretch>
        </p:blipFill>
        <p:spPr>
          <a:xfrm>
            <a:off x="797162" y="1093970"/>
            <a:ext cx="6402214" cy="2768957"/>
          </a:xfrm>
          <a:prstGeom prst="rect">
            <a:avLst/>
          </a:prstGeom>
        </p:spPr>
      </p:pic>
      <p:grpSp>
        <p:nvGrpSpPr>
          <p:cNvPr id="76"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7" name="Freeform: Shape 51">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Freeform: Shape 52">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53">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54">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55">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1"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2" name="Straight Connector 61">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6" name="CasellaDiTesto 5">
            <a:extLst>
              <a:ext uri="{FF2B5EF4-FFF2-40B4-BE49-F238E27FC236}">
                <a16:creationId xmlns:a16="http://schemas.microsoft.com/office/drawing/2014/main" id="{2007A9A3-EEC5-4B8E-B3B6-3F6CA22989FA}"/>
              </a:ext>
            </a:extLst>
          </p:cNvPr>
          <p:cNvSpPr txBox="1"/>
          <p:nvPr/>
        </p:nvSpPr>
        <p:spPr>
          <a:xfrm>
            <a:off x="7648259" y="3264344"/>
            <a:ext cx="2790997" cy="461665"/>
          </a:xfrm>
          <a:prstGeom prst="rect">
            <a:avLst/>
          </a:prstGeom>
          <a:noFill/>
        </p:spPr>
        <p:txBody>
          <a:bodyPr wrap="square" rtlCol="0">
            <a:spAutoFit/>
          </a:bodyPr>
          <a:lstStyle/>
          <a:p>
            <a:r>
              <a:rPr lang="it-IT" sz="2400" dirty="0" err="1"/>
              <a:t>Protection</a:t>
            </a:r>
            <a:r>
              <a:rPr lang="it-IT" sz="2400" dirty="0"/>
              <a:t> Proxy</a:t>
            </a:r>
          </a:p>
        </p:txBody>
      </p:sp>
    </p:spTree>
    <p:extLst>
      <p:ext uri="{BB962C8B-B14F-4D97-AF65-F5344CB8AC3E}">
        <p14:creationId xmlns:p14="http://schemas.microsoft.com/office/powerpoint/2010/main" val="374804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18A101-3016-4788-8099-5FC4A070F4DF}"/>
              </a:ext>
            </a:extLst>
          </p:cNvPr>
          <p:cNvSpPr>
            <a:spLocks noGrp="1"/>
          </p:cNvSpPr>
          <p:nvPr>
            <p:ph type="title"/>
          </p:nvPr>
        </p:nvSpPr>
        <p:spPr>
          <a:xfrm>
            <a:off x="3677979" y="385533"/>
            <a:ext cx="4467447" cy="1325563"/>
          </a:xfrm>
        </p:spPr>
        <p:txBody>
          <a:bodyPr/>
          <a:lstStyle/>
          <a:p>
            <a:r>
              <a:rPr lang="it-IT" u="sng" dirty="0" err="1"/>
              <a:t>Singeton</a:t>
            </a:r>
            <a:r>
              <a:rPr lang="it-IT" u="sng" dirty="0"/>
              <a:t> Pattern</a:t>
            </a:r>
          </a:p>
        </p:txBody>
      </p:sp>
      <p:pic>
        <p:nvPicPr>
          <p:cNvPr id="5" name="Segnaposto contenuto 4">
            <a:extLst>
              <a:ext uri="{FF2B5EF4-FFF2-40B4-BE49-F238E27FC236}">
                <a16:creationId xmlns:a16="http://schemas.microsoft.com/office/drawing/2014/main" id="{CE7846F7-CA03-4046-BD8F-777E5DF889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838" y="1765903"/>
            <a:ext cx="7357730" cy="4706564"/>
          </a:xfrm>
        </p:spPr>
      </p:pic>
    </p:spTree>
    <p:extLst>
      <p:ext uri="{BB962C8B-B14F-4D97-AF65-F5344CB8AC3E}">
        <p14:creationId xmlns:p14="http://schemas.microsoft.com/office/powerpoint/2010/main" val="153162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32586E-C1FA-4381-BFD2-1388ADB3258E}"/>
              </a:ext>
            </a:extLst>
          </p:cNvPr>
          <p:cNvSpPr>
            <a:spLocks noGrp="1"/>
          </p:cNvSpPr>
          <p:nvPr>
            <p:ph type="title"/>
          </p:nvPr>
        </p:nvSpPr>
        <p:spPr>
          <a:xfrm>
            <a:off x="295939" y="2587330"/>
            <a:ext cx="2766237" cy="1952772"/>
          </a:xfrm>
        </p:spPr>
        <p:txBody>
          <a:bodyPr>
            <a:normAutofit/>
          </a:bodyPr>
          <a:lstStyle/>
          <a:p>
            <a:r>
              <a:rPr lang="it-IT" dirty="0"/>
              <a:t>Class </a:t>
            </a:r>
            <a:br>
              <a:rPr lang="it-IT" dirty="0"/>
            </a:br>
            <a:r>
              <a:rPr lang="it-IT" dirty="0" err="1"/>
              <a:t>Diagram</a:t>
            </a:r>
            <a:endParaRPr lang="it-IT" dirty="0"/>
          </a:p>
        </p:txBody>
      </p:sp>
      <p:pic>
        <p:nvPicPr>
          <p:cNvPr id="5" name="Segnaposto contenuto 4">
            <a:extLst>
              <a:ext uri="{FF2B5EF4-FFF2-40B4-BE49-F238E27FC236}">
                <a16:creationId xmlns:a16="http://schemas.microsoft.com/office/drawing/2014/main" id="{BF195432-70BF-4A6D-8B3D-B24FBD5EA0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8098" y="772669"/>
            <a:ext cx="8337963" cy="5312661"/>
          </a:xfrm>
        </p:spPr>
      </p:pic>
    </p:spTree>
    <p:extLst>
      <p:ext uri="{BB962C8B-B14F-4D97-AF65-F5344CB8AC3E}">
        <p14:creationId xmlns:p14="http://schemas.microsoft.com/office/powerpoint/2010/main" val="8100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769B3C-E369-403A-BF8F-1D5D2BF56CBF}"/>
              </a:ext>
            </a:extLst>
          </p:cNvPr>
          <p:cNvSpPr>
            <a:spLocks noGrp="1"/>
          </p:cNvSpPr>
          <p:nvPr>
            <p:ph type="title"/>
          </p:nvPr>
        </p:nvSpPr>
        <p:spPr>
          <a:xfrm>
            <a:off x="1135911" y="2502270"/>
            <a:ext cx="3287233" cy="1325563"/>
          </a:xfrm>
        </p:spPr>
        <p:txBody>
          <a:bodyPr/>
          <a:lstStyle/>
          <a:p>
            <a:r>
              <a:rPr lang="it-IT" sz="5400" dirty="0"/>
              <a:t>Sviluppo</a:t>
            </a:r>
            <a:endParaRPr lang="it-IT" dirty="0"/>
          </a:p>
        </p:txBody>
      </p:sp>
      <p:pic>
        <p:nvPicPr>
          <p:cNvPr id="5" name="Immagine 4">
            <a:extLst>
              <a:ext uri="{FF2B5EF4-FFF2-40B4-BE49-F238E27FC236}">
                <a16:creationId xmlns:a16="http://schemas.microsoft.com/office/drawing/2014/main" id="{A786734A-EC32-467D-A6AC-399E79288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742" y="1226656"/>
            <a:ext cx="3988231" cy="3988231"/>
          </a:xfrm>
          <a:prstGeom prst="rect">
            <a:avLst/>
          </a:prstGeom>
        </p:spPr>
      </p:pic>
    </p:spTree>
    <p:extLst>
      <p:ext uri="{BB962C8B-B14F-4D97-AF65-F5344CB8AC3E}">
        <p14:creationId xmlns:p14="http://schemas.microsoft.com/office/powerpoint/2010/main" val="1905269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10;&#10;Descrizione generata automaticamente">
            <a:extLst>
              <a:ext uri="{FF2B5EF4-FFF2-40B4-BE49-F238E27FC236}">
                <a16:creationId xmlns:a16="http://schemas.microsoft.com/office/drawing/2014/main" id="{D583E164-7D30-4DD2-BA30-EEB3E9A7C1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781" y="1663848"/>
            <a:ext cx="2787208" cy="5079437"/>
          </a:xfrm>
        </p:spPr>
      </p:pic>
      <p:pic>
        <p:nvPicPr>
          <p:cNvPr id="7" name="Immagine 6" descr="Immagine che contiene testo&#10;&#10;Descrizione generata automaticamente">
            <a:extLst>
              <a:ext uri="{FF2B5EF4-FFF2-40B4-BE49-F238E27FC236}">
                <a16:creationId xmlns:a16="http://schemas.microsoft.com/office/drawing/2014/main" id="{721AC222-FE23-4170-B0BF-AE1B1F242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995" y="1557523"/>
            <a:ext cx="3321691" cy="5185762"/>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991A794-2BA3-437A-8E93-ABF5F8FA1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006" y="114714"/>
            <a:ext cx="3009524" cy="6628571"/>
          </a:xfrm>
          <a:prstGeom prst="rect">
            <a:avLst/>
          </a:prstGeom>
        </p:spPr>
      </p:pic>
      <p:sp>
        <p:nvSpPr>
          <p:cNvPr id="10" name="CasellaDiTesto 9">
            <a:extLst>
              <a:ext uri="{FF2B5EF4-FFF2-40B4-BE49-F238E27FC236}">
                <a16:creationId xmlns:a16="http://schemas.microsoft.com/office/drawing/2014/main" id="{D6338656-6891-47A6-8871-6757BE07A087}"/>
              </a:ext>
            </a:extLst>
          </p:cNvPr>
          <p:cNvSpPr txBox="1"/>
          <p:nvPr/>
        </p:nvSpPr>
        <p:spPr>
          <a:xfrm>
            <a:off x="2312448" y="540016"/>
            <a:ext cx="5444398" cy="923330"/>
          </a:xfrm>
          <a:prstGeom prst="rect">
            <a:avLst/>
          </a:prstGeom>
          <a:noFill/>
        </p:spPr>
        <p:txBody>
          <a:bodyPr wrap="square" rtlCol="0">
            <a:spAutoFit/>
          </a:bodyPr>
          <a:lstStyle/>
          <a:p>
            <a:r>
              <a:rPr lang="it-IT" sz="5400" dirty="0">
                <a:solidFill>
                  <a:schemeClr val="tx2"/>
                </a:solidFill>
                <a:latin typeface="+mj-lt"/>
                <a:ea typeface="+mj-ea"/>
                <a:cs typeface="+mj-cs"/>
              </a:rPr>
              <a:t>Package</a:t>
            </a:r>
          </a:p>
        </p:txBody>
      </p:sp>
    </p:spTree>
    <p:extLst>
      <p:ext uri="{BB962C8B-B14F-4D97-AF65-F5344CB8AC3E}">
        <p14:creationId xmlns:p14="http://schemas.microsoft.com/office/powerpoint/2010/main" val="31863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F9607C68-9881-43C7-9D3C-820D40E1A3FE}"/>
              </a:ext>
            </a:extLst>
          </p:cNvPr>
          <p:cNvSpPr>
            <a:spLocks noGrp="1"/>
          </p:cNvSpPr>
          <p:nvPr>
            <p:ph type="title"/>
          </p:nvPr>
        </p:nvSpPr>
        <p:spPr>
          <a:xfrm>
            <a:off x="7963431" y="357134"/>
            <a:ext cx="3776416" cy="3155419"/>
          </a:xfrm>
        </p:spPr>
        <p:txBody>
          <a:bodyPr vert="horz" lIns="91440" tIns="45720" rIns="91440" bIns="45720" rtlCol="0" anchor="b">
            <a:normAutofit/>
          </a:bodyPr>
          <a:lstStyle/>
          <a:p>
            <a:r>
              <a:rPr lang="en-US" sz="5400" kern="1200" dirty="0" err="1">
                <a:solidFill>
                  <a:schemeClr val="tx2"/>
                </a:solidFill>
                <a:latin typeface="+mj-lt"/>
                <a:ea typeface="+mj-ea"/>
                <a:cs typeface="+mj-cs"/>
              </a:rPr>
              <a:t>HomePage</a:t>
            </a:r>
            <a:r>
              <a:rPr lang="en-US" sz="5400" kern="1200" dirty="0">
                <a:solidFill>
                  <a:schemeClr val="tx2"/>
                </a:solidFill>
                <a:latin typeface="+mj-lt"/>
                <a:ea typeface="+mj-ea"/>
                <a:cs typeface="+mj-cs"/>
              </a:rPr>
              <a:t> Del </a:t>
            </a:r>
            <a:r>
              <a:rPr lang="en-US" sz="5400" kern="1200" dirty="0" err="1">
                <a:solidFill>
                  <a:schemeClr val="tx2"/>
                </a:solidFill>
                <a:latin typeface="+mj-lt"/>
                <a:ea typeface="+mj-ea"/>
                <a:cs typeface="+mj-cs"/>
              </a:rPr>
              <a:t>sistema</a:t>
            </a:r>
            <a:endParaRPr lang="en-US" sz="5400" kern="1200" dirty="0">
              <a:solidFill>
                <a:schemeClr val="tx2"/>
              </a:solidFill>
              <a:latin typeface="+mj-lt"/>
              <a:ea typeface="+mj-ea"/>
              <a:cs typeface="+mj-cs"/>
            </a:endParaRPr>
          </a:p>
        </p:txBody>
      </p:sp>
      <p:pic>
        <p:nvPicPr>
          <p:cNvPr id="5" name="Immagine 4">
            <a:extLst>
              <a:ext uri="{FF2B5EF4-FFF2-40B4-BE49-F238E27FC236}">
                <a16:creationId xmlns:a16="http://schemas.microsoft.com/office/drawing/2014/main" id="{E6BEC630-BC6B-40BC-B07B-6C23141DC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95" y="2742003"/>
            <a:ext cx="7159656" cy="3436634"/>
          </a:xfrm>
          <a:prstGeom prst="rect">
            <a:avLst/>
          </a:prstGeom>
        </p:spPr>
      </p:pic>
      <p:grpSp>
        <p:nvGrpSpPr>
          <p:cNvPr id="52"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Freeform: Shape 53">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2"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3" name="Straight Connector 62">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64197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Freeform: Shape 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3" name="Rectangle 32">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7" name="Top Left">
            <a:extLst>
              <a:ext uri="{FF2B5EF4-FFF2-40B4-BE49-F238E27FC236}">
                <a16:creationId xmlns:a16="http://schemas.microsoft.com/office/drawing/2014/main" id="{14DEC4C2-FF1C-4A02-81A7-BCB494625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3086"/>
            <a:ext cx="6711876" cy="4498887"/>
            <a:chOff x="-76200" y="-3086"/>
            <a:chExt cx="6711876" cy="4498887"/>
          </a:xfrm>
        </p:grpSpPr>
        <p:sp>
          <p:nvSpPr>
            <p:cNvPr id="38" name="Freeform: Shape 37">
              <a:extLst>
                <a:ext uri="{FF2B5EF4-FFF2-40B4-BE49-F238E27FC236}">
                  <a16:creationId xmlns:a16="http://schemas.microsoft.com/office/drawing/2014/main" id="{4EA2AE61-06D9-484D-8DD1-BACA157CCA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9" name="Group 38">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40" name="Freeform: Shape 39">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9525" cap="rnd">
                <a:solidFill>
                  <a:schemeClr val="accent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4"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9525" cap="rnd">
                <a:solidFill>
                  <a:schemeClr val="accent2">
                    <a:alpha val="35000"/>
                  </a:schemeClr>
                </a:solidFill>
                <a:prstDash val="lgDash"/>
                <a:round/>
              </a:ln>
            </p:spPr>
            <p:txBody>
              <a:bodyPr rtlCol="0" anchor="ctr"/>
              <a:lstStyle/>
              <a:p>
                <a:endParaRPr lang="en-US"/>
              </a:p>
            </p:txBody>
          </p:sp>
        </p:grpSp>
      </p:grpSp>
      <p:grpSp>
        <p:nvGrpSpPr>
          <p:cNvPr id="65" name="Bottom Right">
            <a:extLst>
              <a:ext uri="{FF2B5EF4-FFF2-40B4-BE49-F238E27FC236}">
                <a16:creationId xmlns:a16="http://schemas.microsoft.com/office/drawing/2014/main" id="{A123D6C4-ECAE-4A6A-BBF9-0DE14764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6" name="Freeform: Shape 65">
              <a:extLst>
                <a:ext uri="{FF2B5EF4-FFF2-40B4-BE49-F238E27FC236}">
                  <a16:creationId xmlns:a16="http://schemas.microsoft.com/office/drawing/2014/main" id="{221B5BF0-9A2C-48C4-B61E-041B76319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67" name="Graphic 157">
              <a:extLst>
                <a:ext uri="{FF2B5EF4-FFF2-40B4-BE49-F238E27FC236}">
                  <a16:creationId xmlns:a16="http://schemas.microsoft.com/office/drawing/2014/main" id="{6E057D01-EFCE-465E-9BD4-C95D34BA64E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9" name="Freeform: Shape 68">
                <a:extLst>
                  <a:ext uri="{FF2B5EF4-FFF2-40B4-BE49-F238E27FC236}">
                    <a16:creationId xmlns:a16="http://schemas.microsoft.com/office/drawing/2014/main" id="{75A27398-CE92-4A19-8412-8B7ACCAD6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5AF9CCA-48EC-44CD-8A83-AE4EFA06E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3365CA81-1B72-429C-A8DD-D360B8A58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11C79CF9-E729-4ACE-8267-89276F8CE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A2BFD27A-F2B0-407E-8CEE-081001B4F4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7233A9D3-222B-46F8-8EFF-56CEAEBEC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DFDB48BC-A62B-4298-AC8D-3B21D6C00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8" name="Freeform: Shape 67">
              <a:extLst>
                <a:ext uri="{FF2B5EF4-FFF2-40B4-BE49-F238E27FC236}">
                  <a16:creationId xmlns:a16="http://schemas.microsoft.com/office/drawing/2014/main" id="{5071F2EC-A717-4C22-8446-B14C9D1A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08149811-CA52-4EE9-A478-B55D5AEC1A10}"/>
              </a:ext>
            </a:extLst>
          </p:cNvPr>
          <p:cNvSpPr>
            <a:spLocks noGrp="1"/>
          </p:cNvSpPr>
          <p:nvPr>
            <p:ph type="title"/>
          </p:nvPr>
        </p:nvSpPr>
        <p:spPr>
          <a:xfrm>
            <a:off x="5001841" y="726641"/>
            <a:ext cx="5998193" cy="3187427"/>
          </a:xfrm>
        </p:spPr>
        <p:txBody>
          <a:bodyPr vert="horz" lIns="91440" tIns="45720" rIns="91440" bIns="45720" rtlCol="0" anchor="b">
            <a:normAutofit/>
          </a:bodyPr>
          <a:lstStyle/>
          <a:p>
            <a:pPr algn="r"/>
            <a:r>
              <a:rPr lang="en-US" sz="5400" kern="1200" dirty="0">
                <a:solidFill>
                  <a:schemeClr val="tx2"/>
                </a:solidFill>
                <a:latin typeface="+mj-lt"/>
                <a:ea typeface="+mj-ea"/>
                <a:cs typeface="+mj-cs"/>
              </a:rPr>
              <a:t>TCD - Test Case Document</a:t>
            </a:r>
          </a:p>
        </p:txBody>
      </p:sp>
      <p:grpSp>
        <p:nvGrpSpPr>
          <p:cNvPr id="77"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78" name="Straight Connector 77">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35164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0CFDB5-E1EC-4603-90E6-E03F8D823DF6}"/>
              </a:ext>
            </a:extLst>
          </p:cNvPr>
          <p:cNvSpPr>
            <a:spLocks noGrp="1"/>
          </p:cNvSpPr>
          <p:nvPr>
            <p:ph type="title"/>
          </p:nvPr>
        </p:nvSpPr>
        <p:spPr>
          <a:xfrm>
            <a:off x="2411818" y="-318977"/>
            <a:ext cx="10515600" cy="1325563"/>
          </a:xfrm>
        </p:spPr>
        <p:txBody>
          <a:bodyPr/>
          <a:lstStyle/>
          <a:p>
            <a:r>
              <a:rPr lang="it-IT" dirty="0"/>
              <a:t>Test Case Plan</a:t>
            </a:r>
          </a:p>
        </p:txBody>
      </p:sp>
      <p:sp>
        <p:nvSpPr>
          <p:cNvPr id="3" name="Segnaposto contenuto 2">
            <a:extLst>
              <a:ext uri="{FF2B5EF4-FFF2-40B4-BE49-F238E27FC236}">
                <a16:creationId xmlns:a16="http://schemas.microsoft.com/office/drawing/2014/main" id="{2E4ACA80-9E4F-4169-BA33-9CA7CDDC6CD7}"/>
              </a:ext>
            </a:extLst>
          </p:cNvPr>
          <p:cNvSpPr>
            <a:spLocks noGrp="1"/>
          </p:cNvSpPr>
          <p:nvPr>
            <p:ph idx="1"/>
          </p:nvPr>
        </p:nvSpPr>
        <p:spPr>
          <a:xfrm>
            <a:off x="2411818" y="581616"/>
            <a:ext cx="3329763" cy="587966"/>
          </a:xfrm>
        </p:spPr>
        <p:txBody>
          <a:bodyPr>
            <a:normAutofit fontScale="62500" lnSpcReduction="20000"/>
          </a:bodyPr>
          <a:lstStyle/>
          <a:p>
            <a:pPr marL="0" indent="0">
              <a:buNone/>
            </a:pPr>
            <a:r>
              <a:rPr lang="it-IT" dirty="0"/>
              <a:t>Parametri Modifica ricambio</a:t>
            </a:r>
          </a:p>
        </p:txBody>
      </p:sp>
      <p:pic>
        <p:nvPicPr>
          <p:cNvPr id="5" name="Immagine 4">
            <a:extLst>
              <a:ext uri="{FF2B5EF4-FFF2-40B4-BE49-F238E27FC236}">
                <a16:creationId xmlns:a16="http://schemas.microsoft.com/office/drawing/2014/main" id="{04F3C2F2-83F4-42E9-896F-48E350281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270" y="1169582"/>
            <a:ext cx="10143460" cy="5635255"/>
          </a:xfrm>
          <a:prstGeom prst="rect">
            <a:avLst/>
          </a:prstGeom>
        </p:spPr>
      </p:pic>
    </p:spTree>
    <p:extLst>
      <p:ext uri="{BB962C8B-B14F-4D97-AF65-F5344CB8AC3E}">
        <p14:creationId xmlns:p14="http://schemas.microsoft.com/office/powerpoint/2010/main" val="3482919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1" name="Freeform: Shape 40">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2"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9573019A-76F0-4C49-86E7-50F2743882EB}"/>
              </a:ext>
            </a:extLst>
          </p:cNvPr>
          <p:cNvSpPr>
            <a:spLocks noGrp="1"/>
          </p:cNvSpPr>
          <p:nvPr>
            <p:ph type="title"/>
          </p:nvPr>
        </p:nvSpPr>
        <p:spPr>
          <a:xfrm>
            <a:off x="7409930" y="744909"/>
            <a:ext cx="3776416" cy="3155419"/>
          </a:xfrm>
        </p:spPr>
        <p:txBody>
          <a:bodyPr vert="horz" lIns="91440" tIns="45720" rIns="91440" bIns="45720" rtlCol="0" anchor="b">
            <a:normAutofit/>
          </a:bodyPr>
          <a:lstStyle/>
          <a:p>
            <a:r>
              <a:rPr lang="en-US" sz="4200" kern="1200">
                <a:solidFill>
                  <a:schemeClr val="tx2"/>
                </a:solidFill>
                <a:latin typeface="+mj-lt"/>
                <a:ea typeface="+mj-ea"/>
                <a:cs typeface="+mj-cs"/>
              </a:rPr>
              <a:t>Combinazioni</a:t>
            </a:r>
          </a:p>
        </p:txBody>
      </p:sp>
      <p:sp>
        <p:nvSpPr>
          <p:cNvPr id="3" name="Segnaposto contenuto 2">
            <a:extLst>
              <a:ext uri="{FF2B5EF4-FFF2-40B4-BE49-F238E27FC236}">
                <a16:creationId xmlns:a16="http://schemas.microsoft.com/office/drawing/2014/main" id="{4604C11D-265B-43B3-915E-76B8DB4603A2}"/>
              </a:ext>
            </a:extLst>
          </p:cNvPr>
          <p:cNvSpPr>
            <a:spLocks noGrp="1"/>
          </p:cNvSpPr>
          <p:nvPr>
            <p:ph idx="1"/>
          </p:nvPr>
        </p:nvSpPr>
        <p:spPr>
          <a:xfrm>
            <a:off x="7402801" y="4074784"/>
            <a:ext cx="3776415" cy="2054306"/>
          </a:xfrm>
        </p:spPr>
        <p:txBody>
          <a:bodyPr vert="horz" lIns="91440" tIns="45720" rIns="91440" bIns="45720" rtlCol="0" anchor="t">
            <a:normAutofit/>
          </a:bodyPr>
          <a:lstStyle/>
          <a:p>
            <a:pPr marL="0" indent="0">
              <a:buNone/>
            </a:pPr>
            <a:r>
              <a:rPr lang="en-US" sz="2200" kern="1200">
                <a:solidFill>
                  <a:schemeClr val="tx2"/>
                </a:solidFill>
                <a:latin typeface="+mn-lt"/>
                <a:ea typeface="+mn-ea"/>
                <a:cs typeface="+mn-cs"/>
              </a:rPr>
              <a:t>Modifica ricambio</a:t>
            </a:r>
          </a:p>
        </p:txBody>
      </p:sp>
      <p:pic>
        <p:nvPicPr>
          <p:cNvPr id="5" name="Immagine 4" descr="Immagine che contiene tavolo&#10;&#10;Descrizione generata automaticamente">
            <a:extLst>
              <a:ext uri="{FF2B5EF4-FFF2-40B4-BE49-F238E27FC236}">
                <a16:creationId xmlns:a16="http://schemas.microsoft.com/office/drawing/2014/main" id="{F7332AAE-A5F6-4600-9640-8AD695735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934" y="567942"/>
            <a:ext cx="5466803" cy="5716862"/>
          </a:xfrm>
          <a:prstGeom prst="rect">
            <a:avLst/>
          </a:prstGeom>
        </p:spPr>
      </p:pic>
      <p:grpSp>
        <p:nvGrpSpPr>
          <p:cNvPr id="52"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3" name="Freeform: Shape 52">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Freeform: Shape 53">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2"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3" name="Straight Connector 62">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03159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 name="Rectangle 10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4" name="Freeform: Shape 10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5" name="Freeform: Shape 10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06" name="Freeform: Shape 10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8" name="Freeform: Shape 11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9" name="Freeform: Shape 11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0" name="Freeform: Shape 11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1" name="Freeform: Shape 11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2" name="Freeform: Shape 11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3" name="Freeform: Shape 11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14" name="Freeform: Shape 11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1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16" name="Freeform: Shape 12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7" name="Freeform: Shape 12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8" name="Freeform: Shape 12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9" name="Freeform: Shape 12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0" name="Freeform: Shape 12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1" name="Freeform: Shape 12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2" name="Freeform: Shape 12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223" name="Rectangle 17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4" name="Rectangle 17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5"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26" name="Freeform: Shape 177">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7" name="Freeform: Shape 178">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8" name="Freeform: Shape 179">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9" name="Freeform: Shape 180">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30" name="Freeform: Shape 181">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1" name="Freeform: Shape 182">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32" name="Freeform: Shape 183">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3" name="Freeform: Shape 184">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351A2663-17D7-43C2-8F5B-DEC39A244012}"/>
              </a:ext>
            </a:extLst>
          </p:cNvPr>
          <p:cNvSpPr>
            <a:spLocks noGrp="1"/>
          </p:cNvSpPr>
          <p:nvPr>
            <p:ph type="title"/>
          </p:nvPr>
        </p:nvSpPr>
        <p:spPr>
          <a:xfrm>
            <a:off x="5351588" y="1057274"/>
            <a:ext cx="6237182" cy="1168749"/>
          </a:xfrm>
        </p:spPr>
        <p:txBody>
          <a:bodyPr vert="horz" lIns="91440" tIns="45720" rIns="91440" bIns="45720" rtlCol="0" anchor="b">
            <a:noAutofit/>
          </a:bodyPr>
          <a:lstStyle/>
          <a:p>
            <a:r>
              <a:rPr lang="en-US" sz="2400" kern="1200" dirty="0" err="1">
                <a:solidFill>
                  <a:schemeClr val="tx2"/>
                </a:solidFill>
                <a:latin typeface="+mj-lt"/>
                <a:ea typeface="+mj-ea"/>
                <a:cs typeface="+mj-cs"/>
              </a:rPr>
              <a:t>Classe</a:t>
            </a:r>
            <a:r>
              <a:rPr lang="en-US" sz="2400" kern="1200" dirty="0">
                <a:solidFill>
                  <a:schemeClr val="tx2"/>
                </a:solidFill>
                <a:latin typeface="+mj-lt"/>
                <a:ea typeface="+mj-ea"/>
                <a:cs typeface="+mj-cs"/>
              </a:rPr>
              <a:t> di </a:t>
            </a:r>
            <a:r>
              <a:rPr lang="en-US" sz="2400" kern="1200" dirty="0" err="1">
                <a:solidFill>
                  <a:schemeClr val="tx2"/>
                </a:solidFill>
                <a:latin typeface="+mj-lt"/>
                <a:ea typeface="+mj-ea"/>
                <a:cs typeface="+mj-cs"/>
              </a:rPr>
              <a:t>equivalenza</a:t>
            </a:r>
            <a:r>
              <a:rPr lang="en-US" sz="2400" kern="1200" dirty="0">
                <a:solidFill>
                  <a:schemeClr val="tx2"/>
                </a:solidFill>
                <a:latin typeface="+mj-lt"/>
                <a:ea typeface="+mj-ea"/>
                <a:cs typeface="+mj-cs"/>
              </a:rPr>
              <a:t> </a:t>
            </a:r>
            <a:r>
              <a:rPr lang="en-US" sz="2400" kern="1200" dirty="0" err="1">
                <a:solidFill>
                  <a:schemeClr val="tx2"/>
                </a:solidFill>
                <a:latin typeface="+mj-lt"/>
                <a:ea typeface="+mj-ea"/>
                <a:cs typeface="+mj-cs"/>
              </a:rPr>
              <a:t>campi</a:t>
            </a:r>
            <a:r>
              <a:rPr lang="en-US" sz="2400" kern="1200" dirty="0">
                <a:solidFill>
                  <a:schemeClr val="tx2"/>
                </a:solidFill>
                <a:latin typeface="+mj-lt"/>
                <a:ea typeface="+mj-ea"/>
                <a:cs typeface="+mj-cs"/>
              </a:rPr>
              <a:t> </a:t>
            </a:r>
            <a:r>
              <a:rPr lang="en-US" sz="2400" kern="1200" dirty="0" err="1">
                <a:solidFill>
                  <a:schemeClr val="tx2"/>
                </a:solidFill>
                <a:latin typeface="+mj-lt"/>
                <a:ea typeface="+mj-ea"/>
                <a:cs typeface="+mj-cs"/>
              </a:rPr>
              <a:t>validi</a:t>
            </a:r>
            <a:br>
              <a:rPr lang="en-US" sz="2400" kern="1200" dirty="0">
                <a:solidFill>
                  <a:schemeClr val="tx2"/>
                </a:solidFill>
                <a:latin typeface="+mj-lt"/>
                <a:ea typeface="+mj-ea"/>
                <a:cs typeface="+mj-cs"/>
              </a:rPr>
            </a:br>
            <a:endParaRPr lang="en-US" sz="2400" kern="1200" dirty="0">
              <a:solidFill>
                <a:schemeClr val="tx2"/>
              </a:solidFill>
              <a:latin typeface="+mj-lt"/>
              <a:ea typeface="+mj-ea"/>
              <a:cs typeface="+mj-cs"/>
            </a:endParaRPr>
          </a:p>
        </p:txBody>
      </p:sp>
      <p:grpSp>
        <p:nvGrpSpPr>
          <p:cNvPr id="234"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88" name="Straight Connector 187">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89" name="Straight Connector 188">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35"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36" name="Freeform: Shape 191">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3"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37" name="Freeform: Shape 194">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8" name="Freeform: Shape 195">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9" name="Freeform: Shape 196">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0" name="Freeform: Shape 197">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1" name="Freeform: Shape 198">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2" name="Freeform: Shape 199">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3" name="Freeform: Shape 200">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44" name="Freeform: Shape 193">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7" name="Segnaposto contenuto 6">
            <a:extLst>
              <a:ext uri="{FF2B5EF4-FFF2-40B4-BE49-F238E27FC236}">
                <a16:creationId xmlns:a16="http://schemas.microsoft.com/office/drawing/2014/main" id="{A93D075B-DDC4-4D2E-B41D-CC39CD523A02}"/>
              </a:ext>
            </a:extLst>
          </p:cNvPr>
          <p:cNvGraphicFramePr>
            <a:graphicFrameLocks noGrp="1"/>
          </p:cNvGraphicFramePr>
          <p:nvPr>
            <p:ph idx="1"/>
            <p:extLst>
              <p:ext uri="{D42A27DB-BD31-4B8C-83A1-F6EECF244321}">
                <p14:modId xmlns:p14="http://schemas.microsoft.com/office/powerpoint/2010/main" val="713928474"/>
              </p:ext>
            </p:extLst>
          </p:nvPr>
        </p:nvGraphicFramePr>
        <p:xfrm>
          <a:off x="5351588" y="2395474"/>
          <a:ext cx="6072154" cy="3733621"/>
        </p:xfrm>
        <a:graphic>
          <a:graphicData uri="http://schemas.openxmlformats.org/drawingml/2006/table">
            <a:tbl>
              <a:tblPr firstRow="1" firstCol="1" bandRow="1"/>
              <a:tblGrid>
                <a:gridCol w="2306116">
                  <a:extLst>
                    <a:ext uri="{9D8B030D-6E8A-4147-A177-3AD203B41FA5}">
                      <a16:colId xmlns:a16="http://schemas.microsoft.com/office/drawing/2014/main" val="53078027"/>
                    </a:ext>
                  </a:extLst>
                </a:gridCol>
                <a:gridCol w="3766038">
                  <a:extLst>
                    <a:ext uri="{9D8B030D-6E8A-4147-A177-3AD203B41FA5}">
                      <a16:colId xmlns:a16="http://schemas.microsoft.com/office/drawing/2014/main" val="3808459029"/>
                    </a:ext>
                  </a:extLst>
                </a:gridCol>
              </a:tblGrid>
              <a:tr h="272353">
                <a:tc>
                  <a:txBody>
                    <a:bodyPr/>
                    <a:lstStyle/>
                    <a:p>
                      <a:pPr marL="137160"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Test Case ID:</a:t>
                      </a:r>
                      <a:r>
                        <a:rPr lang="it-IT" sz="11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a:effectLst/>
                        <a:latin typeface="Arial" panose="020B0604020202020204" pitchFamily="34" charset="0"/>
                      </a:endParaRPr>
                    </a:p>
                  </a:txBody>
                  <a:tcPr marL="3958" marR="56893" marT="65798" marB="54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91440" indent="-9144" algn="ctr" fontAlgn="ctr">
                        <a:spcBef>
                          <a:spcPts val="0"/>
                        </a:spcBef>
                        <a:spcAft>
                          <a:spcPts val="85"/>
                        </a:spcAft>
                      </a:pPr>
                      <a:r>
                        <a:rPr lang="it-IT" sz="9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TC_4.2_12</a:t>
                      </a:r>
                      <a:endParaRPr lang="it-IT" sz="1400" b="0" i="0" u="none" strike="noStrike">
                        <a:effectLst/>
                        <a:latin typeface="Arial" panose="020B0604020202020204" pitchFamily="34" charset="0"/>
                      </a:endParaRPr>
                    </a:p>
                  </a:txBody>
                  <a:tcPr marL="3958" marR="56893" marT="65798" marB="54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21646"/>
                  </a:ext>
                </a:extLst>
              </a:tr>
              <a:tr h="272353">
                <a:tc gridSpan="2">
                  <a:txBody>
                    <a:bodyPr/>
                    <a:lstStyle/>
                    <a:p>
                      <a:pPr marL="73152"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Pre-Condition:</a:t>
                      </a:r>
                      <a:r>
                        <a:rPr lang="it-IT" sz="11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878603832"/>
                  </a:ext>
                </a:extLst>
              </a:tr>
              <a:tr h="374650">
                <a:tc gridSpan="2">
                  <a:txBody>
                    <a:bodyPr/>
                    <a:lstStyle/>
                    <a:p>
                      <a:pPr marL="64008" indent="-9144" algn="ctr" fontAlgn="ctr">
                        <a:spcBef>
                          <a:spcPts val="0"/>
                        </a:spcBef>
                        <a:spcAft>
                          <a:spcPts val="85"/>
                        </a:spcAft>
                      </a:pPr>
                      <a:r>
                        <a:rPr lang="it-IT" sz="9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dipendente si trova sulla pagina di modifica di un ricambio.</a:t>
                      </a:r>
                      <a:endParaRPr lang="it-IT" sz="1400" b="0" i="0" u="none" strike="noStrike" dirty="0">
                        <a:effectLst/>
                        <a:latin typeface="Arial" panose="020B0604020202020204" pitchFamily="34" charset="0"/>
                      </a:endParaRPr>
                    </a:p>
                    <a:p>
                      <a:pPr marL="82296" indent="-9144" algn="ctr" fontAlgn="ctr">
                        <a:spcBef>
                          <a:spcPts val="0"/>
                        </a:spcBef>
                        <a:spcAft>
                          <a:spcPts val="85"/>
                        </a:spcAft>
                      </a:pPr>
                      <a:r>
                        <a:rPr lang="it-IT" sz="9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ricambio deve essere presente nel </a:t>
                      </a:r>
                      <a:r>
                        <a:rPr lang="it-IT" sz="900" b="0" i="0" u="none" strike="noStrike" dirty="0" err="1">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db</a:t>
                      </a:r>
                      <a:r>
                        <a:rPr lang="it-IT" sz="9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per poterlo modificare</a:t>
                      </a:r>
                      <a:endParaRPr lang="it-IT" sz="1400" b="0" i="0" u="none" strike="noStrike" dirty="0">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2461264994"/>
                  </a:ext>
                </a:extLst>
              </a:tr>
              <a:tr h="272353">
                <a:tc gridSpan="2">
                  <a:txBody>
                    <a:bodyPr/>
                    <a:lstStyle/>
                    <a:p>
                      <a:pPr marL="64008"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Flow of events:</a:t>
                      </a:r>
                      <a:r>
                        <a:rPr lang="it-IT" sz="11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2395513469"/>
                  </a:ext>
                </a:extLst>
              </a:tr>
              <a:tr h="241011">
                <a:tc gridSpan="2">
                  <a:txBody>
                    <a:bodyPr/>
                    <a:lstStyle/>
                    <a:p>
                      <a:pPr marL="347472" marR="18288" indent="-347472" algn="l" fontAlgn="ctr">
                        <a:lnSpc>
                          <a:spcPct val="106000"/>
                        </a:lnSpc>
                        <a:spcBef>
                          <a:spcPts val="0"/>
                        </a:spcBef>
                        <a:spcAft>
                          <a:spcPts val="800"/>
                        </a:spcAft>
                        <a:buClrTx/>
                        <a:buSzPts val="1100"/>
                        <a:buFont typeface="Century Gothic" panose="020B0502020202020204" pitchFamily="34" charset="0"/>
                        <a:buAutoNum type="arabicPeriod"/>
                      </a:pPr>
                      <a:r>
                        <a:rPr lang="it-IT" sz="900" b="0" i="0" u="none" strike="noStrike">
                          <a:effectLst/>
                          <a:latin typeface="Century Gothic" panose="020B0502020202020204" pitchFamily="34" charset="0"/>
                          <a:ea typeface="Century Gothic" panose="020B0502020202020204" pitchFamily="34" charset="0"/>
                          <a:cs typeface="Century Gothic" panose="020B0502020202020204" pitchFamily="34" charset="0"/>
                        </a:rPr>
                        <a:t>L’utente compila il form: </a:t>
                      </a:r>
                      <a:endParaRPr lang="it-IT" sz="900" b="0" i="0" u="none" strike="noStrike">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2902422141"/>
                  </a:ext>
                </a:extLst>
              </a:tr>
              <a:tr h="262953">
                <a:tc>
                  <a:txBody>
                    <a:bodyPr/>
                    <a:lstStyle/>
                    <a:p>
                      <a:pPr marL="73152"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Input</a:t>
                      </a:r>
                      <a:r>
                        <a:rPr lang="it-IT" sz="11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Valore </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extLst>
                  <a:ext uri="{0D108BD9-81ED-4DB2-BD59-A6C34878D82A}">
                    <a16:rowId xmlns:a16="http://schemas.microsoft.com/office/drawing/2014/main" val="2122009212"/>
                  </a:ext>
                </a:extLst>
              </a:tr>
              <a:tr h="365251">
                <a:tc>
                  <a:txBody>
                    <a:bodyPr/>
                    <a:lstStyle/>
                    <a:p>
                      <a:pPr marL="73152"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Marca</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9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a:effectLst/>
                        <a:latin typeface="Arial" panose="020B0604020202020204" pitchFamily="34" charset="0"/>
                      </a:endParaRPr>
                    </a:p>
                    <a:p>
                      <a:pPr marL="73152" indent="-9144" algn="ctr" fontAlgn="ctr">
                        <a:spcBef>
                          <a:spcPts val="0"/>
                        </a:spcBef>
                        <a:spcAft>
                          <a:spcPts val="85"/>
                        </a:spcAft>
                      </a:pPr>
                      <a:r>
                        <a:rPr lang="it-IT" sz="9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Fiat</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978090"/>
                  </a:ext>
                </a:extLst>
              </a:tr>
              <a:tr h="262953">
                <a:tc>
                  <a:txBody>
                    <a:bodyPr/>
                    <a:lstStyle/>
                    <a:p>
                      <a:pPr marL="73152"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Tipo</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9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2157696"/>
                  </a:ext>
                </a:extLst>
              </a:tr>
              <a:tr h="262953">
                <a:tc>
                  <a:txBody>
                    <a:bodyPr/>
                    <a:lstStyle/>
                    <a:p>
                      <a:pPr marL="54864"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Prezzo</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9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300.00</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1598432"/>
                  </a:ext>
                </a:extLst>
              </a:tr>
              <a:tr h="262953">
                <a:tc>
                  <a:txBody>
                    <a:bodyPr/>
                    <a:lstStyle/>
                    <a:p>
                      <a:pPr marL="64008" indent="-9144" algn="ctr" fontAlgn="ctr">
                        <a:spcBef>
                          <a:spcPts val="0"/>
                        </a:spcBef>
                        <a:spcAft>
                          <a:spcPts val="85"/>
                        </a:spcAft>
                      </a:pPr>
                      <a:r>
                        <a:rPr lang="it-IT" sz="11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Quantità</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9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20</a:t>
                      </a:r>
                      <a:endParaRPr lang="it-IT" sz="1400" b="0" i="0" u="none" strike="noStrike">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0005455"/>
                  </a:ext>
                </a:extLst>
              </a:tr>
              <a:tr h="378310">
                <a:tc>
                  <a:txBody>
                    <a:bodyPr/>
                    <a:lstStyle/>
                    <a:p>
                      <a:pPr marL="64008" indent="-9144" algn="ctr" fontAlgn="ctr">
                        <a:spcBef>
                          <a:spcPts val="0"/>
                        </a:spcBef>
                        <a:spcAft>
                          <a:spcPts val="85"/>
                        </a:spcAft>
                      </a:pPr>
                      <a:r>
                        <a:rPr lang="it-IT" sz="11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Immagine</a:t>
                      </a:r>
                      <a:endParaRPr lang="it-IT" sz="1400" b="0" i="0" u="none" strike="noStrike" dirty="0">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9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Cilindro.jpg</a:t>
                      </a:r>
                      <a:endParaRPr lang="it-IT" sz="1400" b="0" i="0" u="none" strike="noStrike" dirty="0">
                        <a:effectLst/>
                        <a:latin typeface="Arial" panose="020B0604020202020204" pitchFamily="34" charset="0"/>
                      </a:endParaRPr>
                    </a:p>
                    <a:p>
                      <a:pPr algn="ctr" fontAlgn="ctr">
                        <a:spcBef>
                          <a:spcPts val="0"/>
                        </a:spcBef>
                        <a:spcAft>
                          <a:spcPts val="0"/>
                        </a:spcAft>
                      </a:pPr>
                      <a:r>
                        <a:rPr lang="it-IT" sz="900" b="0" i="0" u="none" strike="noStrike" dirty="0">
                          <a:effectLst/>
                          <a:latin typeface="Calibri" panose="020F0502020204030204" pitchFamily="34" charset="0"/>
                          <a:ea typeface="Times New Roman" panose="02020603050405020304" pitchFamily="18" charset="0"/>
                          <a:cs typeface="Times New Roman" panose="02020603050405020304" pitchFamily="18" charset="0"/>
                        </a:rPr>
                        <a:t>   L’utente clicca sul pulsante “inserisci” </a:t>
                      </a:r>
                      <a:endParaRPr lang="it-IT" sz="1400" b="0" i="0" u="none" strike="noStrike" dirty="0">
                        <a:effectLst/>
                        <a:latin typeface="Arial" panose="020B0604020202020204" pitchFamily="34" charset="0"/>
                      </a:endParaRPr>
                    </a:p>
                  </a:txBody>
                  <a:tcPr marL="5442" marR="56893" marT="8411" marB="534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678887"/>
                  </a:ext>
                </a:extLst>
              </a:tr>
              <a:tr h="272353">
                <a:tc gridSpan="2">
                  <a:txBody>
                    <a:bodyPr/>
                    <a:lstStyle/>
                    <a:p>
                      <a:pPr marL="73152" indent="-9144" algn="ctr" fontAlgn="ctr">
                        <a:spcBef>
                          <a:spcPts val="0"/>
                        </a:spcBef>
                        <a:spcAft>
                          <a:spcPts val="85"/>
                        </a:spcAft>
                      </a:pPr>
                      <a:r>
                        <a:rPr lang="it-IT" sz="11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Oracle:</a:t>
                      </a:r>
                      <a:r>
                        <a:rPr lang="it-IT" sz="11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400" b="0" i="0" u="none" strike="noStrike" dirty="0">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1724815508"/>
                  </a:ext>
                </a:extLst>
              </a:tr>
              <a:tr h="233175">
                <a:tc gridSpan="2">
                  <a:txBody>
                    <a:bodyPr/>
                    <a:lstStyle/>
                    <a:p>
                      <a:pPr marL="256032" indent="-9144" algn="l" fontAlgn="ctr">
                        <a:spcBef>
                          <a:spcPts val="0"/>
                        </a:spcBef>
                        <a:spcAft>
                          <a:spcPts val="85"/>
                        </a:spcAft>
                      </a:pPr>
                      <a:r>
                        <a:rPr lang="it-IT" sz="9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La modifica va a buon fine perché tutti i parametri rispettano tutte le condizioni necessarie.</a:t>
                      </a:r>
                      <a:endParaRPr lang="it-IT" sz="1400" b="0" i="0" u="none" strike="noStrike" dirty="0">
                        <a:effectLst/>
                        <a:latin typeface="Arial" panose="020B0604020202020204" pitchFamily="34" charset="0"/>
                      </a:endParaRPr>
                    </a:p>
                  </a:txBody>
                  <a:tcPr marL="71240" marR="71240" marT="35620" marB="3562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758519526"/>
                  </a:ext>
                </a:extLst>
              </a:tr>
            </a:tbl>
          </a:graphicData>
        </a:graphic>
      </p:graphicFrame>
      <p:sp>
        <p:nvSpPr>
          <p:cNvPr id="8" name="CasellaDiTesto 7">
            <a:extLst>
              <a:ext uri="{FF2B5EF4-FFF2-40B4-BE49-F238E27FC236}">
                <a16:creationId xmlns:a16="http://schemas.microsoft.com/office/drawing/2014/main" id="{CC9AADEF-3125-4564-8720-592B252297DF}"/>
              </a:ext>
            </a:extLst>
          </p:cNvPr>
          <p:cNvSpPr txBox="1"/>
          <p:nvPr/>
        </p:nvSpPr>
        <p:spPr>
          <a:xfrm>
            <a:off x="904802" y="2640114"/>
            <a:ext cx="3828224" cy="2954655"/>
          </a:xfrm>
          <a:prstGeom prst="rect">
            <a:avLst/>
          </a:prstGeom>
          <a:noFill/>
        </p:spPr>
        <p:txBody>
          <a:bodyPr wrap="square" rtlCol="0">
            <a:spAutoFit/>
          </a:bodyPr>
          <a:lstStyle/>
          <a:p>
            <a:r>
              <a:rPr lang="it-IT" sz="2400" b="1" dirty="0" err="1">
                <a:solidFill>
                  <a:schemeClr val="tx2"/>
                </a:solidFill>
                <a:latin typeface="+mj-lt"/>
                <a:ea typeface="+mj-ea"/>
                <a:cs typeface="+mj-cs"/>
              </a:rPr>
              <a:t>TestCase</a:t>
            </a:r>
            <a:r>
              <a:rPr lang="it-IT" sz="2400" b="1" dirty="0">
                <a:solidFill>
                  <a:schemeClr val="tx2"/>
                </a:solidFill>
                <a:latin typeface="+mj-lt"/>
                <a:ea typeface="+mj-ea"/>
                <a:cs typeface="+mj-cs"/>
              </a:rPr>
              <a:t> 4.2:</a:t>
            </a:r>
          </a:p>
          <a:p>
            <a:r>
              <a:rPr lang="it-IT" dirty="0">
                <a:solidFill>
                  <a:schemeClr val="tx2"/>
                </a:solidFill>
                <a:latin typeface="+mj-lt"/>
                <a:ea typeface="+mj-ea"/>
                <a:cs typeface="+mj-cs"/>
              </a:rPr>
              <a:t>I parametri necessari per la modifica di un pezzo di ricambio sono: Marca, Tipo, Prezzo, Quantità. Se uno di questi non viene inserito oppure il valore inserito non è consentito il sistema darà un messaggio d’errore, altrimenti il sistema aggiorna correttamente il pezzo di ricambio</a:t>
            </a:r>
          </a:p>
        </p:txBody>
      </p:sp>
    </p:spTree>
    <p:extLst>
      <p:ext uri="{BB962C8B-B14F-4D97-AF65-F5344CB8AC3E}">
        <p14:creationId xmlns:p14="http://schemas.microsoft.com/office/powerpoint/2010/main" val="1147368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8" name="Top Left">
            <a:extLst>
              <a:ext uri="{FF2B5EF4-FFF2-40B4-BE49-F238E27FC236}">
                <a16:creationId xmlns:a16="http://schemas.microsoft.com/office/drawing/2014/main" id="{DC655204-C06A-4A55-9BB4-C79C4AF9D6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39" name="Freeform: Shape 14">
              <a:extLst>
                <a:ext uri="{FF2B5EF4-FFF2-40B4-BE49-F238E27FC236}">
                  <a16:creationId xmlns:a16="http://schemas.microsoft.com/office/drawing/2014/main" id="{F83BC876-5C0C-438A-8928-B1EC2E1E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Freeform: Shape 15">
              <a:extLst>
                <a:ext uri="{FF2B5EF4-FFF2-40B4-BE49-F238E27FC236}">
                  <a16:creationId xmlns:a16="http://schemas.microsoft.com/office/drawing/2014/main" id="{B9B3EEC1-86B7-4DB1-AB38-E2D749392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16">
              <a:extLst>
                <a:ext uri="{FF2B5EF4-FFF2-40B4-BE49-F238E27FC236}">
                  <a16:creationId xmlns:a16="http://schemas.microsoft.com/office/drawing/2014/main" id="{BEB2CD0B-3D3E-4CF3-92F5-7AE77C22C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17">
              <a:extLst>
                <a:ext uri="{FF2B5EF4-FFF2-40B4-BE49-F238E27FC236}">
                  <a16:creationId xmlns:a16="http://schemas.microsoft.com/office/drawing/2014/main" id="{01561934-15F2-4620-A65F-28EB73CD7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18">
              <a:extLst>
                <a:ext uri="{FF2B5EF4-FFF2-40B4-BE49-F238E27FC236}">
                  <a16:creationId xmlns:a16="http://schemas.microsoft.com/office/drawing/2014/main" id="{DB9278E2-D464-4DE2-B229-D3D02ED2B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19">
              <a:extLst>
                <a:ext uri="{FF2B5EF4-FFF2-40B4-BE49-F238E27FC236}">
                  <a16:creationId xmlns:a16="http://schemas.microsoft.com/office/drawing/2014/main" id="{67AA3CE0-412D-4C03-9203-878479E0A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20">
              <a:extLst>
                <a:ext uri="{FF2B5EF4-FFF2-40B4-BE49-F238E27FC236}">
                  <a16:creationId xmlns:a16="http://schemas.microsoft.com/office/drawing/2014/main" id="{85785346-E446-47E2-B3DD-C1C561E68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21">
              <a:extLst>
                <a:ext uri="{FF2B5EF4-FFF2-40B4-BE49-F238E27FC236}">
                  <a16:creationId xmlns:a16="http://schemas.microsoft.com/office/drawing/2014/main" id="{0F6388E0-BD20-4901-B128-88D3D56A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Segnaposto contenuto 2">
            <a:extLst>
              <a:ext uri="{FF2B5EF4-FFF2-40B4-BE49-F238E27FC236}">
                <a16:creationId xmlns:a16="http://schemas.microsoft.com/office/drawing/2014/main" id="{6791EBEA-E0BC-484F-BDFB-B1A1C7374AF8}"/>
              </a:ext>
            </a:extLst>
          </p:cNvPr>
          <p:cNvSpPr>
            <a:spLocks noGrp="1"/>
          </p:cNvSpPr>
          <p:nvPr>
            <p:ph idx="1"/>
          </p:nvPr>
        </p:nvSpPr>
        <p:spPr>
          <a:xfrm>
            <a:off x="1185756" y="2384474"/>
            <a:ext cx="4987488" cy="3728613"/>
          </a:xfrm>
        </p:spPr>
        <p:txBody>
          <a:bodyPr>
            <a:normAutofit/>
          </a:bodyPr>
          <a:lstStyle/>
          <a:p>
            <a:pPr marL="0" indent="0">
              <a:buNone/>
            </a:pPr>
            <a:r>
              <a:rPr lang="it-IT" sz="5400" dirty="0">
                <a:latin typeface="+mj-lt"/>
                <a:ea typeface="+mj-ea"/>
                <a:cs typeface="+mj-cs"/>
              </a:rPr>
              <a:t>Utenti del sistema</a:t>
            </a:r>
          </a:p>
        </p:txBody>
      </p:sp>
      <p:pic>
        <p:nvPicPr>
          <p:cNvPr id="5" name="Immagine 4">
            <a:extLst>
              <a:ext uri="{FF2B5EF4-FFF2-40B4-BE49-F238E27FC236}">
                <a16:creationId xmlns:a16="http://schemas.microsoft.com/office/drawing/2014/main" id="{D3818DDD-AD7A-4716-A815-B391CC2C9C5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855368" y="209425"/>
            <a:ext cx="5785769" cy="578576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7" name="Bottom Right">
            <a:extLst>
              <a:ext uri="{FF2B5EF4-FFF2-40B4-BE49-F238E27FC236}">
                <a16:creationId xmlns:a16="http://schemas.microsoft.com/office/drawing/2014/main" id="{4C476EAB-383B-48F9-B661-B049EB50A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8" name="Freeform: Shape 24">
              <a:extLst>
                <a:ext uri="{FF2B5EF4-FFF2-40B4-BE49-F238E27FC236}">
                  <a16:creationId xmlns:a16="http://schemas.microsoft.com/office/drawing/2014/main" id="{3045FFB7-76A2-4C6F-A15F-23BF1597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aphic 157">
              <a:extLst>
                <a:ext uri="{FF2B5EF4-FFF2-40B4-BE49-F238E27FC236}">
                  <a16:creationId xmlns:a16="http://schemas.microsoft.com/office/drawing/2014/main" id="{F4E5EB5B-D417-4B20-9CBE-F3DCCA5F3D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27">
                <a:extLst>
                  <a:ext uri="{FF2B5EF4-FFF2-40B4-BE49-F238E27FC236}">
                    <a16:creationId xmlns:a16="http://schemas.microsoft.com/office/drawing/2014/main" id="{56643958-DAAD-4611-BCC7-9BDB5917C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28">
                <a:extLst>
                  <a:ext uri="{FF2B5EF4-FFF2-40B4-BE49-F238E27FC236}">
                    <a16:creationId xmlns:a16="http://schemas.microsoft.com/office/drawing/2014/main" id="{263D00C7-B9D3-4681-8C55-F137CBD36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29">
                <a:extLst>
                  <a:ext uri="{FF2B5EF4-FFF2-40B4-BE49-F238E27FC236}">
                    <a16:creationId xmlns:a16="http://schemas.microsoft.com/office/drawing/2014/main" id="{0539B678-9BB9-4639-B9A4-4511639BB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30">
                <a:extLst>
                  <a:ext uri="{FF2B5EF4-FFF2-40B4-BE49-F238E27FC236}">
                    <a16:creationId xmlns:a16="http://schemas.microsoft.com/office/drawing/2014/main" id="{C14F8CDF-D0D2-43AD-A7AB-0871C24A6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31">
                <a:extLst>
                  <a:ext uri="{FF2B5EF4-FFF2-40B4-BE49-F238E27FC236}">
                    <a16:creationId xmlns:a16="http://schemas.microsoft.com/office/drawing/2014/main" id="{25D54C27-D98D-4E8C-87BD-E0ECAB3BA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32">
                <a:extLst>
                  <a:ext uri="{FF2B5EF4-FFF2-40B4-BE49-F238E27FC236}">
                    <a16:creationId xmlns:a16="http://schemas.microsoft.com/office/drawing/2014/main" id="{CA10EDED-B646-4197-BF0C-C4A83018B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33">
                <a:extLst>
                  <a:ext uri="{FF2B5EF4-FFF2-40B4-BE49-F238E27FC236}">
                    <a16:creationId xmlns:a16="http://schemas.microsoft.com/office/drawing/2014/main" id="{B9B3D029-DC96-4655-89E2-D9387B3D5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26">
              <a:extLst>
                <a:ext uri="{FF2B5EF4-FFF2-40B4-BE49-F238E27FC236}">
                  <a16:creationId xmlns:a16="http://schemas.microsoft.com/office/drawing/2014/main" id="{EF12D98D-E6A5-437D-830E-C5C0E7ACE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76777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1AD16888-FF69-42F8-891E-06D12E1CD2E1}"/>
              </a:ext>
            </a:extLst>
          </p:cNvPr>
          <p:cNvSpPr>
            <a:spLocks noGrp="1"/>
          </p:cNvSpPr>
          <p:nvPr>
            <p:ph type="title"/>
          </p:nvPr>
        </p:nvSpPr>
        <p:spPr>
          <a:xfrm>
            <a:off x="7192407" y="559813"/>
            <a:ext cx="4161385" cy="5577934"/>
          </a:xfrm>
        </p:spPr>
        <p:txBody>
          <a:bodyPr anchor="t">
            <a:normAutofit/>
          </a:bodyPr>
          <a:lstStyle/>
          <a:p>
            <a:r>
              <a:rPr lang="it-IT" dirty="0"/>
              <a:t>Classe di equivalenza formato quantità non rispettato</a:t>
            </a:r>
          </a:p>
        </p:txBody>
      </p:sp>
      <p:sp>
        <p:nvSpPr>
          <p:cNvPr id="5" name="Segnaposto contenuto 4">
            <a:extLst>
              <a:ext uri="{FF2B5EF4-FFF2-40B4-BE49-F238E27FC236}">
                <a16:creationId xmlns:a16="http://schemas.microsoft.com/office/drawing/2014/main" id="{EA7CD7C2-8CBA-4A23-8E48-02E8010119F9}"/>
              </a:ext>
            </a:extLst>
          </p:cNvPr>
          <p:cNvSpPr>
            <a:spLocks noGrp="1"/>
          </p:cNvSpPr>
          <p:nvPr>
            <p:ph idx="1"/>
          </p:nvPr>
        </p:nvSpPr>
        <p:spPr/>
        <p:txBody>
          <a:bodyPr/>
          <a:lstStyle/>
          <a:p>
            <a:endParaRPr lang="it-IT"/>
          </a:p>
        </p:txBody>
      </p:sp>
      <p:graphicFrame>
        <p:nvGraphicFramePr>
          <p:cNvPr id="33" name="Segnaposto contenuto 3">
            <a:extLst>
              <a:ext uri="{FF2B5EF4-FFF2-40B4-BE49-F238E27FC236}">
                <a16:creationId xmlns:a16="http://schemas.microsoft.com/office/drawing/2014/main" id="{3CAA1101-F8CB-468C-82FA-C2A1173627EE}"/>
              </a:ext>
            </a:extLst>
          </p:cNvPr>
          <p:cNvGraphicFramePr>
            <a:graphicFrameLocks/>
          </p:cNvGraphicFramePr>
          <p:nvPr>
            <p:extLst>
              <p:ext uri="{D42A27DB-BD31-4B8C-83A1-F6EECF244321}">
                <p14:modId xmlns:p14="http://schemas.microsoft.com/office/powerpoint/2010/main" val="3230114928"/>
              </p:ext>
            </p:extLst>
          </p:nvPr>
        </p:nvGraphicFramePr>
        <p:xfrm>
          <a:off x="945557" y="333828"/>
          <a:ext cx="5689964" cy="5803919"/>
        </p:xfrm>
        <a:graphic>
          <a:graphicData uri="http://schemas.openxmlformats.org/drawingml/2006/table">
            <a:tbl>
              <a:tblPr firstRow="1" firstCol="1" bandRow="1"/>
              <a:tblGrid>
                <a:gridCol w="2146259">
                  <a:extLst>
                    <a:ext uri="{9D8B030D-6E8A-4147-A177-3AD203B41FA5}">
                      <a16:colId xmlns:a16="http://schemas.microsoft.com/office/drawing/2014/main" val="2357740623"/>
                    </a:ext>
                  </a:extLst>
                </a:gridCol>
                <a:gridCol w="3543705">
                  <a:extLst>
                    <a:ext uri="{9D8B030D-6E8A-4147-A177-3AD203B41FA5}">
                      <a16:colId xmlns:a16="http://schemas.microsoft.com/office/drawing/2014/main" val="1047266430"/>
                    </a:ext>
                  </a:extLst>
                </a:gridCol>
              </a:tblGrid>
              <a:tr h="406772">
                <a:tc>
                  <a:txBody>
                    <a:bodyPr/>
                    <a:lstStyle/>
                    <a:p>
                      <a:pPr marL="137160"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Test Case ID:</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6053" marR="87014" marT="100634" marB="83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91440" indent="-9144" algn="ctr" fontAlgn="ctr">
                        <a:spcBef>
                          <a:spcPts val="0"/>
                        </a:spcBef>
                        <a:spcAft>
                          <a:spcPts val="85"/>
                        </a:spcAft>
                      </a:pPr>
                      <a:r>
                        <a:rPr lang="it-IT" sz="13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TC_4.2_9</a:t>
                      </a:r>
                      <a:endParaRPr lang="it-IT" sz="2100" b="0" i="0" u="none" strike="noStrike">
                        <a:effectLst/>
                        <a:latin typeface="Arial" panose="020B0604020202020204" pitchFamily="34" charset="0"/>
                      </a:endParaRPr>
                    </a:p>
                  </a:txBody>
                  <a:tcPr marL="6053" marR="87014" marT="100634" marB="83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9174431"/>
                  </a:ext>
                </a:extLst>
              </a:tr>
              <a:tr h="406772">
                <a:tc gridSpan="2">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Pre-Condition:</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4100709075"/>
                  </a:ext>
                </a:extLst>
              </a:tr>
              <a:tr h="567181">
                <a:tc gridSpan="2">
                  <a:txBody>
                    <a:bodyPr/>
                    <a:lstStyle/>
                    <a:p>
                      <a:pPr marL="64008"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dipendente si trova sulla pagina di modifica di un ricambio.</a:t>
                      </a:r>
                      <a:endParaRPr lang="it-IT" sz="2100" b="0" i="0" u="none" strike="noStrike">
                        <a:effectLst/>
                        <a:latin typeface="Arial" panose="020B0604020202020204" pitchFamily="34" charset="0"/>
                      </a:endParaRPr>
                    </a:p>
                    <a:p>
                      <a:pPr marL="82296"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ricambio deve essere presente nel db per poterlo modificare</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604723310"/>
                  </a:ext>
                </a:extLst>
              </a:tr>
              <a:tr h="406772">
                <a:tc gridSpan="2">
                  <a:txBody>
                    <a:bodyPr/>
                    <a:lstStyle/>
                    <a:p>
                      <a:pPr marL="64008"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Flow of events:</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982298023"/>
                  </a:ext>
                </a:extLst>
              </a:tr>
              <a:tr h="364249">
                <a:tc gridSpan="2">
                  <a:txBody>
                    <a:bodyPr/>
                    <a:lstStyle/>
                    <a:p>
                      <a:pPr marL="347472" marR="18288" indent="-347472" algn="l" fontAlgn="ctr">
                        <a:lnSpc>
                          <a:spcPct val="106000"/>
                        </a:lnSpc>
                        <a:spcBef>
                          <a:spcPts val="0"/>
                        </a:spcBef>
                        <a:spcAft>
                          <a:spcPts val="800"/>
                        </a:spcAft>
                        <a:buClrTx/>
                        <a:buSzPts val="1100"/>
                        <a:buFont typeface="Century Gothic" panose="020B0502020202020204" pitchFamily="34" charset="0"/>
                        <a:buAutoNum type="arabicPeriod"/>
                      </a:pP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L’utente compila il </a:t>
                      </a:r>
                      <a:r>
                        <a:rPr lang="it-IT" sz="1300" b="0" i="0" u="none" strike="noStrike" dirty="0" err="1">
                          <a:effectLst/>
                          <a:latin typeface="Century Gothic" panose="020B0502020202020204" pitchFamily="34" charset="0"/>
                          <a:ea typeface="Century Gothic" panose="020B0502020202020204" pitchFamily="34" charset="0"/>
                          <a:cs typeface="Century Gothic" panose="020B0502020202020204" pitchFamily="34" charset="0"/>
                        </a:rPr>
                        <a:t>form</a:t>
                      </a: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300" b="0" i="0" u="none" strike="noStrike" dirty="0">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2989382632"/>
                  </a:ext>
                </a:extLst>
              </a:tr>
              <a:tr h="392396">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Input</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Valore</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extLst>
                  <a:ext uri="{0D108BD9-81ED-4DB2-BD59-A6C34878D82A}">
                    <a16:rowId xmlns:a16="http://schemas.microsoft.com/office/drawing/2014/main" val="2024553074"/>
                  </a:ext>
                </a:extLst>
              </a:tr>
              <a:tr h="552805">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Marca</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Fiat</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350377"/>
                  </a:ext>
                </a:extLst>
              </a:tr>
              <a:tr h="392396">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Tipo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31986"/>
                  </a:ext>
                </a:extLst>
              </a:tr>
              <a:tr h="392396">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Prezzo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20.30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8464633"/>
                  </a:ext>
                </a:extLst>
              </a:tr>
              <a:tr h="392396">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Quantità</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Mille</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532435"/>
                  </a:ext>
                </a:extLst>
              </a:tr>
              <a:tr h="570964">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Immagine</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Cilindri.jpg</a:t>
                      </a:r>
                      <a:endParaRPr lang="it-IT" sz="2100" b="0" i="0" u="none" strike="noStrike">
                        <a:effectLst/>
                        <a:latin typeface="Arial" panose="020B0604020202020204" pitchFamily="34" charset="0"/>
                      </a:endParaRPr>
                    </a:p>
                    <a:p>
                      <a:pPr algn="ctr" fontAlgn="ctr">
                        <a:spcBef>
                          <a:spcPts val="0"/>
                        </a:spcBef>
                        <a:spcAft>
                          <a:spcPts val="0"/>
                        </a:spcAft>
                      </a:pPr>
                      <a:r>
                        <a:rPr lang="it-IT" sz="1400" b="0" i="0" u="none" strike="noStrike">
                          <a:effectLst/>
                          <a:latin typeface="Calibri" panose="020F0502020204030204" pitchFamily="34" charset="0"/>
                          <a:ea typeface="Times New Roman" panose="02020603050405020304" pitchFamily="18" charset="0"/>
                          <a:cs typeface="Times New Roman" panose="02020603050405020304" pitchFamily="18" charset="0"/>
                        </a:rPr>
                        <a:t>   L’utente clicca sul pulsante “inserisci”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311389"/>
                  </a:ext>
                </a:extLst>
              </a:tr>
              <a:tr h="406772">
                <a:tc gridSpan="2">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Oracle:</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129410346"/>
                  </a:ext>
                </a:extLst>
              </a:tr>
              <a:tr h="552048">
                <a:tc gridSpan="2">
                  <a:txBody>
                    <a:bodyPr/>
                    <a:lstStyle/>
                    <a:p>
                      <a:pPr marL="256032" indent="-9144" algn="l"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Formato quantità errato</a:t>
                      </a:r>
                      <a:endParaRPr lang="it-IT" sz="2100" b="0" i="0" u="none" strike="noStrike" dirty="0">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025997087"/>
                  </a:ext>
                </a:extLst>
              </a:tr>
            </a:tbl>
          </a:graphicData>
        </a:graphic>
      </p:graphicFrame>
    </p:spTree>
    <p:extLst>
      <p:ext uri="{BB962C8B-B14F-4D97-AF65-F5344CB8AC3E}">
        <p14:creationId xmlns:p14="http://schemas.microsoft.com/office/powerpoint/2010/main" val="538685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2" name="Freeform: Shape 41">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47">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48">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olo 1">
            <a:extLst>
              <a:ext uri="{FF2B5EF4-FFF2-40B4-BE49-F238E27FC236}">
                <a16:creationId xmlns:a16="http://schemas.microsoft.com/office/drawing/2014/main" id="{7F64E8CB-C37E-47D9-AFEC-5FB8F2058D53}"/>
              </a:ext>
            </a:extLst>
          </p:cNvPr>
          <p:cNvSpPr>
            <a:spLocks noGrp="1"/>
          </p:cNvSpPr>
          <p:nvPr>
            <p:ph type="title"/>
          </p:nvPr>
        </p:nvSpPr>
        <p:spPr>
          <a:xfrm>
            <a:off x="1198182" y="559813"/>
            <a:ext cx="3980254" cy="5577934"/>
          </a:xfrm>
        </p:spPr>
        <p:txBody>
          <a:bodyPr>
            <a:normAutofit/>
          </a:bodyPr>
          <a:lstStyle/>
          <a:p>
            <a:r>
              <a:rPr lang="it-IT" dirty="0"/>
              <a:t>Caso limite quantità mancante</a:t>
            </a:r>
          </a:p>
        </p:txBody>
      </p:sp>
      <p:grpSp>
        <p:nvGrpSpPr>
          <p:cNvPr id="51"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52"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53">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56">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57">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59">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3" name="Freeform: Shape 52">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4" name="Segnaposto contenuto 3">
            <a:extLst>
              <a:ext uri="{FF2B5EF4-FFF2-40B4-BE49-F238E27FC236}">
                <a16:creationId xmlns:a16="http://schemas.microsoft.com/office/drawing/2014/main" id="{CA7E12BA-0A71-4EE1-BA78-780748979608}"/>
              </a:ext>
            </a:extLst>
          </p:cNvPr>
          <p:cNvGraphicFramePr>
            <a:graphicFrameLocks noGrp="1"/>
          </p:cNvGraphicFramePr>
          <p:nvPr>
            <p:ph idx="1"/>
            <p:extLst>
              <p:ext uri="{D42A27DB-BD31-4B8C-83A1-F6EECF244321}">
                <p14:modId xmlns:p14="http://schemas.microsoft.com/office/powerpoint/2010/main" val="453613446"/>
              </p:ext>
            </p:extLst>
          </p:nvPr>
        </p:nvGraphicFramePr>
        <p:xfrm>
          <a:off x="5697847" y="341165"/>
          <a:ext cx="5595691" cy="5861827"/>
        </p:xfrm>
        <a:graphic>
          <a:graphicData uri="http://schemas.openxmlformats.org/drawingml/2006/table">
            <a:tbl>
              <a:tblPr firstRow="1" firstCol="1" bandRow="1"/>
              <a:tblGrid>
                <a:gridCol w="2084864">
                  <a:extLst>
                    <a:ext uri="{9D8B030D-6E8A-4147-A177-3AD203B41FA5}">
                      <a16:colId xmlns:a16="http://schemas.microsoft.com/office/drawing/2014/main" val="1121466941"/>
                    </a:ext>
                  </a:extLst>
                </a:gridCol>
                <a:gridCol w="3510827">
                  <a:extLst>
                    <a:ext uri="{9D8B030D-6E8A-4147-A177-3AD203B41FA5}">
                      <a16:colId xmlns:a16="http://schemas.microsoft.com/office/drawing/2014/main" val="895402821"/>
                    </a:ext>
                  </a:extLst>
                </a:gridCol>
              </a:tblGrid>
              <a:tr h="412871">
                <a:tc>
                  <a:txBody>
                    <a:bodyPr/>
                    <a:lstStyle/>
                    <a:p>
                      <a:pPr marL="137160" indent="-9144" algn="ctr" fontAlgn="ctr">
                        <a:spcBef>
                          <a:spcPts val="0"/>
                        </a:spcBef>
                        <a:spcAft>
                          <a:spcPts val="85"/>
                        </a:spcAft>
                      </a:pP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Test Case ID:</a:t>
                      </a:r>
                      <a:r>
                        <a:rPr lang="it-IT" sz="17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txBody>
                  <a:tcPr marL="6177" marR="88790" marT="102688" marB="849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91440" indent="-9144" algn="ctr" fontAlgn="ctr">
                        <a:spcBef>
                          <a:spcPts val="0"/>
                        </a:spcBef>
                        <a:spcAft>
                          <a:spcPts val="85"/>
                        </a:spcAft>
                      </a:pPr>
                      <a:r>
                        <a:rPr lang="it-IT" sz="13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TC_4.2_8</a:t>
                      </a:r>
                      <a:endParaRPr lang="it-IT" sz="2100" b="0" i="0" u="none" strike="noStrike" dirty="0">
                        <a:effectLst/>
                        <a:latin typeface="Arial" panose="020B0604020202020204" pitchFamily="34" charset="0"/>
                      </a:endParaRPr>
                    </a:p>
                  </a:txBody>
                  <a:tcPr marL="6177" marR="88790" marT="102688" marB="849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6311304"/>
                  </a:ext>
                </a:extLst>
              </a:tr>
              <a:tr h="412870">
                <a:tc gridSpan="2">
                  <a:txBody>
                    <a:bodyPr/>
                    <a:lstStyle/>
                    <a:p>
                      <a:pPr marL="73152" indent="-9144" algn="ctr" fontAlgn="ctr">
                        <a:spcBef>
                          <a:spcPts val="0"/>
                        </a:spcBef>
                        <a:spcAft>
                          <a:spcPts val="85"/>
                        </a:spcAft>
                      </a:pPr>
                      <a:r>
                        <a:rPr lang="it-IT" sz="1700" b="1" i="0" u="none" strike="noStrike" dirty="0" err="1">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Pre-Condition</a:t>
                      </a: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a:t>
                      </a:r>
                      <a:r>
                        <a:rPr lang="it-IT" sz="17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767083384"/>
                  </a:ext>
                </a:extLst>
              </a:tr>
              <a:tr h="565788">
                <a:tc gridSpan="2">
                  <a:txBody>
                    <a:bodyPr/>
                    <a:lstStyle/>
                    <a:p>
                      <a:pPr marL="64008"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dipendente si trova sulla pagina di modifica di un ricambio.</a:t>
                      </a:r>
                      <a:endParaRPr lang="it-IT" sz="2100" b="0" i="0" u="none" strike="noStrike" dirty="0">
                        <a:effectLst/>
                        <a:latin typeface="Arial" panose="020B0604020202020204" pitchFamily="34" charset="0"/>
                      </a:endParaRPr>
                    </a:p>
                    <a:p>
                      <a:pPr marL="82296"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ricambio deve essere presente nel </a:t>
                      </a:r>
                      <a:r>
                        <a:rPr lang="it-IT" sz="1300" b="0" i="0" u="none" strike="noStrike" dirty="0" err="1">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db</a:t>
                      </a: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per poterlo modificare</a:t>
                      </a:r>
                      <a:endParaRPr lang="it-IT" sz="21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09094752"/>
                  </a:ext>
                </a:extLst>
              </a:tr>
              <a:tr h="412870">
                <a:tc gridSpan="2">
                  <a:txBody>
                    <a:bodyPr/>
                    <a:lstStyle/>
                    <a:p>
                      <a:pPr marL="64008" indent="-9144" algn="ctr" fontAlgn="ctr">
                        <a:spcBef>
                          <a:spcPts val="0"/>
                        </a:spcBef>
                        <a:spcAft>
                          <a:spcPts val="85"/>
                        </a:spcAft>
                      </a:pP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Flow of events:</a:t>
                      </a:r>
                      <a:r>
                        <a:rPr lang="it-IT" sz="17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687080120"/>
                  </a:ext>
                </a:extLst>
              </a:tr>
              <a:tr h="362783">
                <a:tc gridSpan="2">
                  <a:txBody>
                    <a:bodyPr/>
                    <a:lstStyle/>
                    <a:p>
                      <a:pPr marL="347472" marR="18288" indent="-347472" algn="l" fontAlgn="ctr">
                        <a:lnSpc>
                          <a:spcPct val="106000"/>
                        </a:lnSpc>
                        <a:spcBef>
                          <a:spcPts val="0"/>
                        </a:spcBef>
                        <a:spcAft>
                          <a:spcPts val="800"/>
                        </a:spcAft>
                        <a:buClrTx/>
                        <a:buSzPts val="1100"/>
                        <a:buFont typeface="Century Gothic" panose="020B0502020202020204" pitchFamily="34" charset="0"/>
                        <a:buAutoNum type="arabicPeriod"/>
                      </a:pP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L’utente compila il </a:t>
                      </a:r>
                      <a:r>
                        <a:rPr lang="it-IT" sz="1300" b="0" i="0" u="none" strike="noStrike" dirty="0" err="1">
                          <a:effectLst/>
                          <a:latin typeface="Century Gothic" panose="020B0502020202020204" pitchFamily="34" charset="0"/>
                          <a:ea typeface="Century Gothic" panose="020B0502020202020204" pitchFamily="34" charset="0"/>
                          <a:cs typeface="Century Gothic" panose="020B0502020202020204" pitchFamily="34" charset="0"/>
                        </a:rPr>
                        <a:t>form</a:t>
                      </a: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3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713467265"/>
                  </a:ext>
                </a:extLst>
              </a:tr>
              <a:tr h="398201">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Input</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Valore</a:t>
                      </a:r>
                      <a:r>
                        <a:rPr lang="it-IT" sz="17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extLst>
                  <a:ext uri="{0D108BD9-81ED-4DB2-BD59-A6C34878D82A}">
                    <a16:rowId xmlns:a16="http://schemas.microsoft.com/office/drawing/2014/main" val="2908378591"/>
                  </a:ext>
                </a:extLst>
              </a:tr>
              <a:tr h="551120">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Marca</a:t>
                      </a:r>
                      <a:endParaRPr lang="it-IT" sz="2100" b="0" i="0" u="none" strike="noStrike">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Fiat</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254235"/>
                  </a:ext>
                </a:extLst>
              </a:tr>
              <a:tr h="398201">
                <a:tc>
                  <a:txBody>
                    <a:bodyPr/>
                    <a:lstStyle/>
                    <a:p>
                      <a:pPr marL="73152" indent="-9144" algn="ctr" fontAlgn="ctr">
                        <a:spcBef>
                          <a:spcPts val="0"/>
                        </a:spcBef>
                        <a:spcAft>
                          <a:spcPts val="85"/>
                        </a:spcAft>
                      </a:pP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Tipo</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254250"/>
                  </a:ext>
                </a:extLst>
              </a:tr>
              <a:tr h="398201">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Prezzo</a:t>
                      </a:r>
                      <a:endParaRPr lang="it-IT" sz="2100" b="0" i="0" u="none" strike="noStrike">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20.30 </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7660105"/>
                  </a:ext>
                </a:extLst>
              </a:tr>
              <a:tr h="398201">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Quantità</a:t>
                      </a:r>
                      <a:endParaRPr lang="it-IT" sz="2100" b="0" i="0" u="none" strike="noStrike">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algn="l" fontAlgn="ctr">
                        <a:spcBef>
                          <a:spcPts val="0"/>
                        </a:spcBef>
                        <a:spcAft>
                          <a:spcPts val="0"/>
                        </a:spcAft>
                      </a:pP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709057"/>
                  </a:ext>
                </a:extLst>
              </a:tr>
              <a:tr h="566671">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Immagine</a:t>
                      </a:r>
                      <a:endParaRPr lang="it-IT" sz="2100" b="0" i="0" u="none" strike="noStrike">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Cilindri.jpg</a:t>
                      </a:r>
                      <a:endParaRPr lang="it-IT" sz="2100" b="0" i="0" u="none" strike="noStrike" dirty="0">
                        <a:effectLst/>
                        <a:latin typeface="Arial" panose="020B0604020202020204" pitchFamily="34" charset="0"/>
                      </a:endParaRPr>
                    </a:p>
                    <a:p>
                      <a:pPr algn="ctr" fontAlgn="ctr">
                        <a:spcBef>
                          <a:spcPts val="0"/>
                        </a:spcBef>
                        <a:spcAft>
                          <a:spcPts val="0"/>
                        </a:spcAft>
                      </a:pPr>
                      <a:r>
                        <a:rPr lang="it-IT" sz="1400" b="0" i="0" u="none" strike="noStrike" dirty="0">
                          <a:effectLst/>
                          <a:latin typeface="Calibri" panose="020F0502020204030204" pitchFamily="34" charset="0"/>
                          <a:ea typeface="Times New Roman" panose="02020603050405020304" pitchFamily="18" charset="0"/>
                          <a:cs typeface="Times New Roman" panose="02020603050405020304" pitchFamily="18" charset="0"/>
                        </a:rPr>
                        <a:t>   L’utente clicca sul pulsante “inserisci” </a:t>
                      </a:r>
                      <a:endParaRPr lang="it-IT" sz="2100" b="0" i="0" u="none" strike="noStrike" dirty="0">
                        <a:effectLst/>
                        <a:latin typeface="Arial" panose="020B0604020202020204" pitchFamily="34" charset="0"/>
                      </a:endParaRPr>
                    </a:p>
                  </a:txBody>
                  <a:tcPr marL="8493" marR="88790" marT="13126" marB="8338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1114269"/>
                  </a:ext>
                </a:extLst>
              </a:tr>
              <a:tr h="412870">
                <a:tc gridSpan="2">
                  <a:txBody>
                    <a:bodyPr/>
                    <a:lstStyle/>
                    <a:p>
                      <a:pPr marL="73152" indent="-9144" algn="ctr" fontAlgn="ctr">
                        <a:spcBef>
                          <a:spcPts val="0"/>
                        </a:spcBef>
                        <a:spcAft>
                          <a:spcPts val="85"/>
                        </a:spcAft>
                      </a:pPr>
                      <a:r>
                        <a:rPr lang="it-IT" sz="17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Oracle:</a:t>
                      </a:r>
                      <a:r>
                        <a:rPr lang="it-IT" sz="17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2291123838"/>
                  </a:ext>
                </a:extLst>
              </a:tr>
              <a:tr h="552829">
                <a:tc gridSpan="2">
                  <a:txBody>
                    <a:bodyPr/>
                    <a:lstStyle/>
                    <a:p>
                      <a:pPr marL="256032" indent="-9144" algn="l"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Formato quantità errato</a:t>
                      </a:r>
                      <a:endParaRPr lang="it-IT" sz="2100" b="0" i="0" u="none" strike="noStrike" dirty="0">
                        <a:effectLst/>
                        <a:latin typeface="Arial" panose="020B0604020202020204" pitchFamily="34" charset="0"/>
                      </a:endParaRPr>
                    </a:p>
                  </a:txBody>
                  <a:tcPr marL="111181" marR="111181" marT="55590" marB="555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733923507"/>
                  </a:ext>
                </a:extLst>
              </a:tr>
            </a:tbl>
          </a:graphicData>
        </a:graphic>
      </p:graphicFrame>
    </p:spTree>
    <p:extLst>
      <p:ext uri="{BB962C8B-B14F-4D97-AF65-F5344CB8AC3E}">
        <p14:creationId xmlns:p14="http://schemas.microsoft.com/office/powerpoint/2010/main" val="827352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0472A36C-8D48-42A9-9B72-88F9C5B9A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4A9DE210-AC97-4A3F-8DB7-55E5C12F3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D0CD0824-5E6C-428F-B22D-6A0878B5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96C311B-1151-4C8F-BF7C-8963C32BB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774E0BA7-3382-44A6-818F-0FE85F0BB5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F5D2D72-8B9D-4345-979E-77EBE73DD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B77A7DBA-D3D7-4414-9709-281D7014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C0F5056F-D836-46AB-917A-19BF9554B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FC8BC1F3-24CB-49CD-BAF4-8944E0542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3" name="Bottom Right">
            <a:extLst>
              <a:ext uri="{FF2B5EF4-FFF2-40B4-BE49-F238E27FC236}">
                <a16:creationId xmlns:a16="http://schemas.microsoft.com/office/drawing/2014/main" id="{FA953E9F-25D1-4789-9B1D-51F868DA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E4C1EBF5-5C37-4674-912E-1B0742EA96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835ECC46-29DB-4BC5-91B6-A3D64F0E0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5075BB92-C6AE-48B1-8134-8F4B803A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436EFDCD-16B3-4018-824F-9334CF06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1413EE5C-6FB3-4AD8-8FAC-70402475D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21438AC-08A0-474D-ACE1-3F9F50FF7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5127B7B-B2FF-4A7F-8008-0BA09E66A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28FE3C7-ED16-40E2-B02A-F242C2091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0660A8B-0D81-4C62-B8B3-AD8CAE9FA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 name="Titolo 1">
            <a:extLst>
              <a:ext uri="{FF2B5EF4-FFF2-40B4-BE49-F238E27FC236}">
                <a16:creationId xmlns:a16="http://schemas.microsoft.com/office/drawing/2014/main" id="{5197C44C-0E18-4A58-8417-0AC16BDE75B9}"/>
              </a:ext>
            </a:extLst>
          </p:cNvPr>
          <p:cNvSpPr>
            <a:spLocks noGrp="1"/>
          </p:cNvSpPr>
          <p:nvPr>
            <p:ph type="title"/>
          </p:nvPr>
        </p:nvSpPr>
        <p:spPr>
          <a:xfrm>
            <a:off x="6622742" y="222713"/>
            <a:ext cx="4161385" cy="1003314"/>
          </a:xfrm>
        </p:spPr>
        <p:txBody>
          <a:bodyPr anchor="t">
            <a:normAutofit/>
          </a:bodyPr>
          <a:lstStyle/>
          <a:p>
            <a:r>
              <a:rPr lang="it-IT" dirty="0" err="1"/>
              <a:t>TestCase</a:t>
            </a:r>
            <a:r>
              <a:rPr lang="it-IT" dirty="0"/>
              <a:t> 4.2_9</a:t>
            </a:r>
            <a:br>
              <a:rPr lang="it-IT" dirty="0"/>
            </a:br>
            <a:r>
              <a:rPr lang="it-IT" sz="1400" dirty="0"/>
              <a:t>Formato quantità errato</a:t>
            </a:r>
            <a:endParaRPr lang="it-IT" dirty="0"/>
          </a:p>
        </p:txBody>
      </p:sp>
      <p:pic>
        <p:nvPicPr>
          <p:cNvPr id="6" name="Immagine 5">
            <a:extLst>
              <a:ext uri="{FF2B5EF4-FFF2-40B4-BE49-F238E27FC236}">
                <a16:creationId xmlns:a16="http://schemas.microsoft.com/office/drawing/2014/main" id="{E7350DEF-21C8-442C-A4D1-B73EA6DAE72D}"/>
              </a:ext>
            </a:extLst>
          </p:cNvPr>
          <p:cNvPicPr>
            <a:picLocks noChangeAspect="1"/>
          </p:cNvPicPr>
          <p:nvPr/>
        </p:nvPicPr>
        <p:blipFill>
          <a:blip r:embed="rId2"/>
          <a:stretch>
            <a:fillRect/>
          </a:stretch>
        </p:blipFill>
        <p:spPr>
          <a:xfrm>
            <a:off x="6643100" y="1353521"/>
            <a:ext cx="5288738" cy="2784136"/>
          </a:xfrm>
          <a:prstGeom prst="rect">
            <a:avLst/>
          </a:prstGeom>
        </p:spPr>
      </p:pic>
      <p:graphicFrame>
        <p:nvGraphicFramePr>
          <p:cNvPr id="33" name="Segnaposto contenuto 3">
            <a:extLst>
              <a:ext uri="{FF2B5EF4-FFF2-40B4-BE49-F238E27FC236}">
                <a16:creationId xmlns:a16="http://schemas.microsoft.com/office/drawing/2014/main" id="{9FD34A91-CAF2-48EB-824C-D0A1C3C8709C}"/>
              </a:ext>
            </a:extLst>
          </p:cNvPr>
          <p:cNvGraphicFramePr>
            <a:graphicFrameLocks/>
          </p:cNvGraphicFramePr>
          <p:nvPr>
            <p:extLst>
              <p:ext uri="{D42A27DB-BD31-4B8C-83A1-F6EECF244321}">
                <p14:modId xmlns:p14="http://schemas.microsoft.com/office/powerpoint/2010/main" val="4131397776"/>
              </p:ext>
            </p:extLst>
          </p:nvPr>
        </p:nvGraphicFramePr>
        <p:xfrm>
          <a:off x="778419" y="348433"/>
          <a:ext cx="5689964" cy="5120609"/>
        </p:xfrm>
        <a:graphic>
          <a:graphicData uri="http://schemas.openxmlformats.org/drawingml/2006/table">
            <a:tbl>
              <a:tblPr firstRow="1" firstCol="1" bandRow="1"/>
              <a:tblGrid>
                <a:gridCol w="2146259">
                  <a:extLst>
                    <a:ext uri="{9D8B030D-6E8A-4147-A177-3AD203B41FA5}">
                      <a16:colId xmlns:a16="http://schemas.microsoft.com/office/drawing/2014/main" val="2357740623"/>
                    </a:ext>
                  </a:extLst>
                </a:gridCol>
                <a:gridCol w="3543705">
                  <a:extLst>
                    <a:ext uri="{9D8B030D-6E8A-4147-A177-3AD203B41FA5}">
                      <a16:colId xmlns:a16="http://schemas.microsoft.com/office/drawing/2014/main" val="1047266430"/>
                    </a:ext>
                  </a:extLst>
                </a:gridCol>
              </a:tblGrid>
              <a:tr h="340560">
                <a:tc>
                  <a:txBody>
                    <a:bodyPr/>
                    <a:lstStyle/>
                    <a:p>
                      <a:pPr marL="137160"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Test Case ID:</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6053" marR="87014" marT="100634" marB="83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91440" indent="-9144" algn="ctr" fontAlgn="ctr">
                        <a:spcBef>
                          <a:spcPts val="0"/>
                        </a:spcBef>
                        <a:spcAft>
                          <a:spcPts val="85"/>
                        </a:spcAft>
                      </a:pPr>
                      <a:r>
                        <a:rPr lang="it-IT" sz="13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TC_4.2_9</a:t>
                      </a:r>
                      <a:endParaRPr lang="it-IT" sz="2100" b="0" i="0" u="none" strike="noStrike">
                        <a:effectLst/>
                        <a:latin typeface="Arial" panose="020B0604020202020204" pitchFamily="34" charset="0"/>
                      </a:endParaRPr>
                    </a:p>
                  </a:txBody>
                  <a:tcPr marL="6053" marR="87014" marT="100634" marB="832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9174431"/>
                  </a:ext>
                </a:extLst>
              </a:tr>
              <a:tr h="340559">
                <a:tc gridSpan="2">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Pre-Condition:</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4100709075"/>
                  </a:ext>
                </a:extLst>
              </a:tr>
              <a:tr h="479231">
                <a:tc gridSpan="2">
                  <a:txBody>
                    <a:bodyPr/>
                    <a:lstStyle/>
                    <a:p>
                      <a:pPr marL="64008"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dipendente si trova sulla pagina di modifica di un ricambio.</a:t>
                      </a:r>
                      <a:endParaRPr lang="it-IT" sz="2100" b="0" i="0" u="none" strike="noStrike">
                        <a:effectLst/>
                        <a:latin typeface="Arial" panose="020B0604020202020204" pitchFamily="34" charset="0"/>
                      </a:endParaRPr>
                    </a:p>
                    <a:p>
                      <a:pPr marL="82296"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ricambio deve essere presente nel db per poterlo modificare</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604723310"/>
                  </a:ext>
                </a:extLst>
              </a:tr>
              <a:tr h="340559">
                <a:tc gridSpan="2">
                  <a:txBody>
                    <a:bodyPr/>
                    <a:lstStyle/>
                    <a:p>
                      <a:pPr marL="64008"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Flow of events:</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982298023"/>
                  </a:ext>
                </a:extLst>
              </a:tr>
              <a:tr h="295139">
                <a:tc gridSpan="2">
                  <a:txBody>
                    <a:bodyPr/>
                    <a:lstStyle/>
                    <a:p>
                      <a:pPr marL="347472" marR="18288" indent="-347472" algn="l" fontAlgn="ctr">
                        <a:lnSpc>
                          <a:spcPct val="106000"/>
                        </a:lnSpc>
                        <a:spcBef>
                          <a:spcPts val="0"/>
                        </a:spcBef>
                        <a:spcAft>
                          <a:spcPts val="800"/>
                        </a:spcAft>
                        <a:buClrTx/>
                        <a:buSzPts val="1100"/>
                        <a:buFont typeface="Century Gothic" panose="020B0502020202020204" pitchFamily="34" charset="0"/>
                        <a:buAutoNum type="arabicPeriod"/>
                      </a:pP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L’utente compila il </a:t>
                      </a:r>
                      <a:r>
                        <a:rPr lang="it-IT" sz="1300" b="0" i="0" u="none" strike="noStrike" dirty="0" err="1">
                          <a:effectLst/>
                          <a:latin typeface="Century Gothic" panose="020B0502020202020204" pitchFamily="34" charset="0"/>
                          <a:ea typeface="Century Gothic" panose="020B0502020202020204" pitchFamily="34" charset="0"/>
                          <a:cs typeface="Century Gothic" panose="020B0502020202020204" pitchFamily="34" charset="0"/>
                        </a:rPr>
                        <a:t>form</a:t>
                      </a:r>
                      <a:r>
                        <a:rPr lang="it-IT" sz="1300" b="0" i="0" u="none" strike="noStrike" dirty="0">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1300" b="0" i="0" u="none" strike="noStrike" dirty="0">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2989382632"/>
                  </a:ext>
                </a:extLst>
              </a:tr>
              <a:tr h="327257">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Input</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Valore</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extLst>
                  <a:ext uri="{0D108BD9-81ED-4DB2-BD59-A6C34878D82A}">
                    <a16:rowId xmlns:a16="http://schemas.microsoft.com/office/drawing/2014/main" val="2024553074"/>
                  </a:ext>
                </a:extLst>
              </a:tr>
              <a:tr h="465929">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Marca</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Fiat</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350377"/>
                  </a:ext>
                </a:extLst>
              </a:tr>
              <a:tr h="327257">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Tipo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631986"/>
                  </a:ext>
                </a:extLst>
              </a:tr>
              <a:tr h="327257">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Prezzo</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20.30 </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8464633"/>
                  </a:ext>
                </a:extLst>
              </a:tr>
              <a:tr h="327257">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Quantità</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100,0</a:t>
                      </a:r>
                      <a:endParaRPr lang="it-IT" sz="2100" b="0" i="0" u="none" strike="noStrike" dirty="0">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532435"/>
                  </a:ext>
                </a:extLst>
              </a:tr>
              <a:tr h="480031">
                <a:tc>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Immagine</a:t>
                      </a:r>
                      <a:endParaRPr lang="it-IT" sz="2100" b="0" i="0" u="none" strike="noStrike">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Cilindri.jpg</a:t>
                      </a:r>
                      <a:endParaRPr lang="it-IT" sz="2100" b="0" i="0" u="none" strike="noStrike" dirty="0">
                        <a:effectLst/>
                        <a:latin typeface="Arial" panose="020B0604020202020204" pitchFamily="34" charset="0"/>
                      </a:endParaRPr>
                    </a:p>
                    <a:p>
                      <a:pPr algn="ctr" fontAlgn="ctr">
                        <a:spcBef>
                          <a:spcPts val="0"/>
                        </a:spcBef>
                        <a:spcAft>
                          <a:spcPts val="0"/>
                        </a:spcAft>
                      </a:pPr>
                      <a:r>
                        <a:rPr lang="it-IT" sz="1400" b="0" i="0" u="none" strike="noStrike" dirty="0">
                          <a:effectLst/>
                          <a:latin typeface="Calibri" panose="020F0502020204030204" pitchFamily="34" charset="0"/>
                          <a:ea typeface="Times New Roman" panose="02020603050405020304" pitchFamily="18" charset="0"/>
                          <a:cs typeface="Times New Roman" panose="02020603050405020304" pitchFamily="18" charset="0"/>
                        </a:rPr>
                        <a:t>   L’utente clicca sul pulsante “inserisci” </a:t>
                      </a:r>
                      <a:endParaRPr lang="it-IT" sz="2100" b="0" i="0" u="none" strike="noStrike" dirty="0">
                        <a:effectLst/>
                        <a:latin typeface="Arial" panose="020B0604020202020204" pitchFamily="34" charset="0"/>
                      </a:endParaRPr>
                    </a:p>
                  </a:txBody>
                  <a:tcPr marL="8323" marR="87014" marT="12863" marB="8171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311389"/>
                  </a:ext>
                </a:extLst>
              </a:tr>
              <a:tr h="340559">
                <a:tc gridSpan="2">
                  <a:txBody>
                    <a:bodyPr/>
                    <a:lstStyle/>
                    <a:p>
                      <a:pPr marL="73152" indent="-9144" algn="ctr" fontAlgn="ctr">
                        <a:spcBef>
                          <a:spcPts val="0"/>
                        </a:spcBef>
                        <a:spcAft>
                          <a:spcPts val="85"/>
                        </a:spcAft>
                      </a:pPr>
                      <a:r>
                        <a:rPr lang="it-IT" sz="17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Oracle:</a:t>
                      </a:r>
                      <a:r>
                        <a:rPr lang="it-IT" sz="17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100" b="0" i="0" u="none" strike="noStrike">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3129410346"/>
                  </a:ext>
                </a:extLst>
              </a:tr>
              <a:tr h="374691">
                <a:tc gridSpan="2">
                  <a:txBody>
                    <a:bodyPr/>
                    <a:lstStyle/>
                    <a:p>
                      <a:pPr marL="256032" indent="-9144" algn="l" fontAlgn="ctr">
                        <a:spcBef>
                          <a:spcPts val="0"/>
                        </a:spcBef>
                        <a:spcAft>
                          <a:spcPts val="85"/>
                        </a:spcAft>
                      </a:pPr>
                      <a:r>
                        <a:rPr lang="it-IT" sz="13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Formato quantità errato</a:t>
                      </a:r>
                      <a:endParaRPr lang="it-IT" sz="2100" b="0" i="0" u="none" strike="noStrike" dirty="0">
                        <a:effectLst/>
                        <a:latin typeface="Arial" panose="020B0604020202020204" pitchFamily="34" charset="0"/>
                      </a:endParaRPr>
                    </a:p>
                  </a:txBody>
                  <a:tcPr marL="108957" marR="108957" marT="54478" marB="5447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025997087"/>
                  </a:ext>
                </a:extLst>
              </a:tr>
            </a:tbl>
          </a:graphicData>
        </a:graphic>
      </p:graphicFrame>
      <p:pic>
        <p:nvPicPr>
          <p:cNvPr id="10" name="Immagine 9">
            <a:extLst>
              <a:ext uri="{FF2B5EF4-FFF2-40B4-BE49-F238E27FC236}">
                <a16:creationId xmlns:a16="http://schemas.microsoft.com/office/drawing/2014/main" id="{280272BD-A34B-45BF-8226-549EE17647DE}"/>
              </a:ext>
            </a:extLst>
          </p:cNvPr>
          <p:cNvPicPr>
            <a:picLocks noChangeAspect="1"/>
          </p:cNvPicPr>
          <p:nvPr/>
        </p:nvPicPr>
        <p:blipFill>
          <a:blip r:embed="rId3"/>
          <a:stretch>
            <a:fillRect/>
          </a:stretch>
        </p:blipFill>
        <p:spPr>
          <a:xfrm>
            <a:off x="5384852" y="4658713"/>
            <a:ext cx="6713066" cy="1976574"/>
          </a:xfrm>
          <a:prstGeom prst="rect">
            <a:avLst/>
          </a:prstGeom>
        </p:spPr>
      </p:pic>
    </p:spTree>
    <p:extLst>
      <p:ext uri="{BB962C8B-B14F-4D97-AF65-F5344CB8AC3E}">
        <p14:creationId xmlns:p14="http://schemas.microsoft.com/office/powerpoint/2010/main" val="81639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69292F-493F-400B-8FA9-B305841568B6}"/>
              </a:ext>
            </a:extLst>
          </p:cNvPr>
          <p:cNvSpPr>
            <a:spLocks noGrp="1"/>
          </p:cNvSpPr>
          <p:nvPr>
            <p:ph type="title"/>
          </p:nvPr>
        </p:nvSpPr>
        <p:spPr>
          <a:xfrm>
            <a:off x="6612331" y="121497"/>
            <a:ext cx="5092426" cy="1325563"/>
          </a:xfrm>
        </p:spPr>
        <p:txBody>
          <a:bodyPr>
            <a:normAutofit/>
          </a:bodyPr>
          <a:lstStyle/>
          <a:p>
            <a:r>
              <a:rPr lang="it-IT" dirty="0" err="1"/>
              <a:t>TestCase</a:t>
            </a:r>
            <a:r>
              <a:rPr lang="it-IT" dirty="0"/>
              <a:t> 4.2_8</a:t>
            </a:r>
            <a:br>
              <a:rPr lang="it-IT" dirty="0"/>
            </a:br>
            <a:r>
              <a:rPr lang="it-IT" sz="1600" dirty="0"/>
              <a:t>Quantità mancante</a:t>
            </a:r>
            <a:endParaRPr lang="it-IT" sz="2000" dirty="0"/>
          </a:p>
        </p:txBody>
      </p:sp>
      <p:graphicFrame>
        <p:nvGraphicFramePr>
          <p:cNvPr id="6" name="Segnaposto contenuto 3">
            <a:extLst>
              <a:ext uri="{FF2B5EF4-FFF2-40B4-BE49-F238E27FC236}">
                <a16:creationId xmlns:a16="http://schemas.microsoft.com/office/drawing/2014/main" id="{85E2BF57-F393-48FA-BCFD-9931EF0F7972}"/>
              </a:ext>
            </a:extLst>
          </p:cNvPr>
          <p:cNvGraphicFramePr>
            <a:graphicFrameLocks noGrp="1"/>
          </p:cNvGraphicFramePr>
          <p:nvPr>
            <p:ph idx="1"/>
            <p:extLst>
              <p:ext uri="{D42A27DB-BD31-4B8C-83A1-F6EECF244321}">
                <p14:modId xmlns:p14="http://schemas.microsoft.com/office/powerpoint/2010/main" val="1349100570"/>
              </p:ext>
            </p:extLst>
          </p:nvPr>
        </p:nvGraphicFramePr>
        <p:xfrm>
          <a:off x="487243" y="215342"/>
          <a:ext cx="5238965" cy="5321344"/>
        </p:xfrm>
        <a:graphic>
          <a:graphicData uri="http://schemas.openxmlformats.org/drawingml/2006/table">
            <a:tbl>
              <a:tblPr firstRow="1" firstCol="1" bandRow="1"/>
              <a:tblGrid>
                <a:gridCol w="2022705">
                  <a:extLst>
                    <a:ext uri="{9D8B030D-6E8A-4147-A177-3AD203B41FA5}">
                      <a16:colId xmlns:a16="http://schemas.microsoft.com/office/drawing/2014/main" val="2993837635"/>
                    </a:ext>
                  </a:extLst>
                </a:gridCol>
                <a:gridCol w="3216260">
                  <a:extLst>
                    <a:ext uri="{9D8B030D-6E8A-4147-A177-3AD203B41FA5}">
                      <a16:colId xmlns:a16="http://schemas.microsoft.com/office/drawing/2014/main" val="3189588046"/>
                    </a:ext>
                  </a:extLst>
                </a:gridCol>
              </a:tblGrid>
              <a:tr h="310995">
                <a:tc>
                  <a:txBody>
                    <a:bodyPr/>
                    <a:lstStyle/>
                    <a:p>
                      <a:pPr marL="137160"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Test Case ID:</a:t>
                      </a:r>
                      <a:r>
                        <a:rPr lang="it-IT" sz="16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a:effectLst/>
                        <a:latin typeface="Arial" panose="020B0604020202020204" pitchFamily="34" charset="0"/>
                      </a:endParaRPr>
                    </a:p>
                  </a:txBody>
                  <a:tcPr marL="5677" marR="81609" marT="94383" marB="780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9144" indent="-9144" algn="l" fontAlgn="ctr">
                        <a:spcBef>
                          <a:spcPts val="0"/>
                        </a:spcBef>
                        <a:spcAft>
                          <a:spcPts val="85"/>
                        </a:spcAft>
                      </a:pPr>
                      <a:r>
                        <a:rPr lang="it-IT" sz="1600" b="0" i="0" u="none" strike="noStrike" dirty="0">
                          <a:solidFill>
                            <a:srgbClr val="00000A"/>
                          </a:solidFill>
                          <a:effectLst/>
                          <a:latin typeface="Calibri" panose="020F0502020204030204" pitchFamily="34" charset="0"/>
                          <a:ea typeface="Calibri" panose="020F0502020204030204" pitchFamily="34" charset="0"/>
                          <a:cs typeface="Times New Roman" panose="02020603050405020304" pitchFamily="18" charset="0"/>
                        </a:rPr>
                        <a:t> 4.2_8</a:t>
                      </a:r>
                      <a:endParaRPr lang="it-IT" sz="2000" b="0" i="0" u="none" strike="noStrike" dirty="0">
                        <a:effectLst/>
                        <a:latin typeface="Arial" panose="020B0604020202020204" pitchFamily="34" charset="0"/>
                      </a:endParaRPr>
                    </a:p>
                  </a:txBody>
                  <a:tcPr marL="10645" marR="10645" marT="1064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3560602"/>
                  </a:ext>
                </a:extLst>
              </a:tr>
              <a:tr h="310995">
                <a:tc gridSpan="2">
                  <a:txBody>
                    <a:bodyPr/>
                    <a:lstStyle/>
                    <a:p>
                      <a:pPr marL="73152" indent="-9144" algn="ctr" fontAlgn="ctr">
                        <a:spcBef>
                          <a:spcPts val="0"/>
                        </a:spcBef>
                        <a:spcAft>
                          <a:spcPts val="85"/>
                        </a:spcAft>
                      </a:pPr>
                      <a:r>
                        <a:rPr lang="it-IT" sz="1600" b="1" i="0" u="none" strike="noStrike" dirty="0" err="1">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Pre-Condition</a:t>
                      </a:r>
                      <a:r>
                        <a:rPr lang="it-IT" sz="1600" b="1" i="0" u="none" strike="noStrike" dirty="0">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a:t>
                      </a:r>
                      <a:r>
                        <a:rPr lang="it-IT" sz="1600" b="1"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dirty="0">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104907378"/>
                  </a:ext>
                </a:extLst>
              </a:tr>
              <a:tr h="739077">
                <a:tc gridSpan="2">
                  <a:txBody>
                    <a:bodyPr/>
                    <a:lstStyle/>
                    <a:p>
                      <a:pPr marL="64008"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dipendente si trova sulla pagina di inserimento di un nuovo ricambio.</a:t>
                      </a:r>
                      <a:endParaRPr lang="it-IT" sz="2000" b="0" i="0" u="none" strike="noStrike">
                        <a:effectLst/>
                        <a:latin typeface="Arial" panose="020B0604020202020204" pitchFamily="34" charset="0"/>
                      </a:endParaRPr>
                    </a:p>
                    <a:p>
                      <a:pPr marL="82296"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Il ricambio non è stato mai inserito, quindi le sue credenziali non esistono nel db.  </a:t>
                      </a:r>
                      <a:endParaRPr lang="it-IT" sz="2000" b="0" i="0" u="none" strike="noStrike">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734524037"/>
                  </a:ext>
                </a:extLst>
              </a:tr>
              <a:tr h="310995">
                <a:tc gridSpan="2">
                  <a:txBody>
                    <a:bodyPr/>
                    <a:lstStyle/>
                    <a:p>
                      <a:pPr marL="64008"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Flow of events:</a:t>
                      </a:r>
                      <a:r>
                        <a:rPr lang="it-IT" sz="16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1626763635"/>
                  </a:ext>
                </a:extLst>
              </a:tr>
              <a:tr h="266915">
                <a:tc gridSpan="2">
                  <a:txBody>
                    <a:bodyPr/>
                    <a:lstStyle/>
                    <a:p>
                      <a:pPr marL="347472" marR="18288" indent="-347472" algn="l" fontAlgn="base">
                        <a:lnSpc>
                          <a:spcPct val="106000"/>
                        </a:lnSpc>
                        <a:spcBef>
                          <a:spcPts val="0"/>
                        </a:spcBef>
                        <a:spcAft>
                          <a:spcPts val="85"/>
                        </a:spcAft>
                        <a:buClr>
                          <a:srgbClr val="000000"/>
                        </a:buClr>
                        <a:buSzPts val="1100"/>
                        <a:buFont typeface="+mj-lt"/>
                        <a:buAutoNum type="arabicPeriod"/>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L’utente compila il form: </a:t>
                      </a:r>
                      <a:endParaRPr lang="it-IT" sz="1200" b="0" i="0" u="none" strike="noStrike">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2303953913"/>
                  </a:ext>
                </a:extLst>
              </a:tr>
              <a:tr h="300004">
                <a:tc>
                  <a:txBody>
                    <a:bodyPr/>
                    <a:lstStyle/>
                    <a:p>
                      <a:pPr marL="73152"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Input</a:t>
                      </a:r>
                      <a:r>
                        <a:rPr lang="it-IT" sz="16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Valore </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extLst>
                  <a:ext uri="{0D108BD9-81ED-4DB2-BD59-A6C34878D82A}">
                    <a16:rowId xmlns:a16="http://schemas.microsoft.com/office/drawing/2014/main" val="3403859505"/>
                  </a:ext>
                </a:extLst>
              </a:tr>
              <a:tr h="422644">
                <a:tc>
                  <a:txBody>
                    <a:bodyPr/>
                    <a:lstStyle/>
                    <a:p>
                      <a:pPr marL="73152"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Marca</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a:effectLst/>
                        <a:latin typeface="Arial" panose="020B0604020202020204" pitchFamily="34" charset="0"/>
                      </a:endParaRPr>
                    </a:p>
                    <a:p>
                      <a:pPr marL="73152"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Fiat</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905801"/>
                  </a:ext>
                </a:extLst>
              </a:tr>
              <a:tr h="300004">
                <a:tc>
                  <a:txBody>
                    <a:bodyPr/>
                    <a:lstStyle/>
                    <a:p>
                      <a:pPr marL="73152"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Tipo</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Cilindro</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115599"/>
                  </a:ext>
                </a:extLst>
              </a:tr>
              <a:tr h="300004">
                <a:tc>
                  <a:txBody>
                    <a:bodyPr/>
                    <a:lstStyle/>
                    <a:p>
                      <a:pPr marL="54864"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Prezzo</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300.00</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918254"/>
                  </a:ext>
                </a:extLst>
              </a:tr>
              <a:tr h="320777">
                <a:tc>
                  <a:txBody>
                    <a:bodyPr/>
                    <a:lstStyle/>
                    <a:p>
                      <a:pPr marL="64008"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alibri" panose="020F0502020204030204" pitchFamily="34" charset="0"/>
                          <a:cs typeface="Times New Roman" panose="02020603050405020304" pitchFamily="18" charset="0"/>
                        </a:rPr>
                        <a:t>Quantità</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algn="l" fontAlgn="ctr">
                        <a:spcBef>
                          <a:spcPts val="0"/>
                        </a:spcBef>
                        <a:spcAft>
                          <a:spcPts val="0"/>
                        </a:spcAft>
                      </a:pPr>
                      <a:endParaRPr lang="it-IT" sz="2000" b="0" i="0" u="none" strike="noStrike" dirty="0">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578912"/>
                  </a:ext>
                </a:extLst>
              </a:tr>
              <a:tr h="436528">
                <a:tc>
                  <a:txBody>
                    <a:bodyPr/>
                    <a:lstStyle/>
                    <a:p>
                      <a:pPr marL="64008"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Immagine</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a:txBody>
                    <a:bodyPr/>
                    <a:lstStyle/>
                    <a:p>
                      <a:pPr marL="73152" indent="-9144" algn="ctr" fontAlgn="ctr">
                        <a:spcBef>
                          <a:spcPts val="0"/>
                        </a:spcBef>
                        <a:spcAft>
                          <a:spcPts val="85"/>
                        </a:spcAft>
                      </a:pPr>
                      <a:r>
                        <a:rPr lang="it-IT" sz="1200" b="0"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Cilindri.jpg</a:t>
                      </a:r>
                      <a:endParaRPr lang="it-IT" sz="2000" b="0" i="0" u="none" strike="noStrike">
                        <a:effectLst/>
                        <a:latin typeface="Arial" panose="020B0604020202020204" pitchFamily="34" charset="0"/>
                      </a:endParaRPr>
                    </a:p>
                    <a:p>
                      <a:pPr algn="ctr" fontAlgn="ctr">
                        <a:spcBef>
                          <a:spcPts val="0"/>
                        </a:spcBef>
                        <a:spcAft>
                          <a:spcPts val="0"/>
                        </a:spcAft>
                      </a:pPr>
                      <a:r>
                        <a:rPr lang="it-IT" sz="1300" b="0" i="0" u="none" strike="noStrike">
                          <a:effectLst/>
                          <a:latin typeface="Calibri" panose="020F0502020204030204" pitchFamily="34" charset="0"/>
                          <a:ea typeface="Times New Roman" panose="02020603050405020304" pitchFamily="18" charset="0"/>
                          <a:cs typeface="Times New Roman" panose="02020603050405020304" pitchFamily="18" charset="0"/>
                        </a:rPr>
                        <a:t>L’utente clicca sul pulsante “inserisci” </a:t>
                      </a:r>
                      <a:endParaRPr lang="it-IT" sz="2000" b="0" i="0" u="none" strike="noStrike">
                        <a:effectLst/>
                        <a:latin typeface="Arial" panose="020B0604020202020204" pitchFamily="34" charset="0"/>
                      </a:endParaRPr>
                    </a:p>
                  </a:txBody>
                  <a:tcPr marL="7806" marR="81609" marT="12064" marB="7664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7742701"/>
                  </a:ext>
                </a:extLst>
              </a:tr>
              <a:tr h="310995">
                <a:tc gridSpan="2">
                  <a:txBody>
                    <a:bodyPr/>
                    <a:lstStyle/>
                    <a:p>
                      <a:pPr marL="73152" indent="-9144" algn="ctr" fontAlgn="ctr">
                        <a:spcBef>
                          <a:spcPts val="0"/>
                        </a:spcBef>
                        <a:spcAft>
                          <a:spcPts val="85"/>
                        </a:spcAft>
                      </a:pPr>
                      <a:r>
                        <a:rPr lang="it-IT" sz="1600" b="1" i="0" u="none" strike="noStrike">
                          <a:solidFill>
                            <a:srgbClr val="FFFFFF"/>
                          </a:solidFill>
                          <a:effectLst/>
                          <a:latin typeface="Century Gothic" panose="020B0502020202020204" pitchFamily="34" charset="0"/>
                          <a:ea typeface="Century Gothic" panose="020B0502020202020204" pitchFamily="34" charset="0"/>
                          <a:cs typeface="Century Gothic" panose="020B0502020202020204" pitchFamily="34" charset="0"/>
                        </a:rPr>
                        <a:t>Oracle:</a:t>
                      </a:r>
                      <a:r>
                        <a:rPr lang="it-IT" sz="1600" b="1" i="0" u="none" strike="noStrike">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a:t>
                      </a:r>
                      <a:endParaRPr lang="it-IT" sz="2000" b="0" i="0" u="none" strike="noStrike">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5395"/>
                    </a:solidFill>
                  </a:tcPr>
                </a:tc>
                <a:tc hMerge="1">
                  <a:txBody>
                    <a:bodyPr/>
                    <a:lstStyle/>
                    <a:p>
                      <a:endParaRPr lang="it-IT"/>
                    </a:p>
                  </a:txBody>
                  <a:tcPr/>
                </a:tc>
                <a:extLst>
                  <a:ext uri="{0D108BD9-81ED-4DB2-BD59-A6C34878D82A}">
                    <a16:rowId xmlns:a16="http://schemas.microsoft.com/office/drawing/2014/main" val="2535672986"/>
                  </a:ext>
                </a:extLst>
              </a:tr>
              <a:tr h="422065">
                <a:tc gridSpan="2">
                  <a:txBody>
                    <a:bodyPr/>
                    <a:lstStyle/>
                    <a:p>
                      <a:pPr marL="256032" indent="-9144" algn="ctr" fontAlgn="ctr">
                        <a:spcBef>
                          <a:spcPts val="0"/>
                        </a:spcBef>
                        <a:spcAft>
                          <a:spcPts val="85"/>
                        </a:spcAft>
                      </a:pPr>
                      <a:r>
                        <a:rPr lang="it-IT" sz="12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L’inserimento non va a buon fine </a:t>
                      </a:r>
                      <a:r>
                        <a:rPr lang="it-IT" sz="1200" b="0" i="0" u="none" strike="noStrike" dirty="0" err="1">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poichè</a:t>
                      </a:r>
                      <a:r>
                        <a:rPr lang="it-IT" sz="1200" b="0" i="0" u="none" strike="noStrike" dirty="0">
                          <a:solidFill>
                            <a:srgbClr val="00000A"/>
                          </a:solidFill>
                          <a:effectLst/>
                          <a:latin typeface="Century Gothic" panose="020B0502020202020204" pitchFamily="34" charset="0"/>
                          <a:ea typeface="Century Gothic" panose="020B0502020202020204" pitchFamily="34" charset="0"/>
                          <a:cs typeface="Century Gothic" panose="020B0502020202020204" pitchFamily="34" charset="0"/>
                        </a:rPr>
                        <a:t> il campo Quantità è vuoto.</a:t>
                      </a:r>
                      <a:endParaRPr lang="it-IT" sz="2000" b="0" i="0" u="none" strike="noStrike" dirty="0">
                        <a:effectLst/>
                        <a:latin typeface="Arial" panose="020B0604020202020204" pitchFamily="34" charset="0"/>
                      </a:endParaRPr>
                    </a:p>
                  </a:txBody>
                  <a:tcPr marL="102189" marR="102189" marT="51095" marB="510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930756635"/>
                  </a:ext>
                </a:extLst>
              </a:tr>
            </a:tbl>
          </a:graphicData>
        </a:graphic>
      </p:graphicFrame>
      <p:pic>
        <p:nvPicPr>
          <p:cNvPr id="8" name="Immagine 7">
            <a:extLst>
              <a:ext uri="{FF2B5EF4-FFF2-40B4-BE49-F238E27FC236}">
                <a16:creationId xmlns:a16="http://schemas.microsoft.com/office/drawing/2014/main" id="{10A77577-CF4B-4E8F-9012-278F731BD149}"/>
              </a:ext>
            </a:extLst>
          </p:cNvPr>
          <p:cNvPicPr>
            <a:picLocks noChangeAspect="1"/>
          </p:cNvPicPr>
          <p:nvPr/>
        </p:nvPicPr>
        <p:blipFill>
          <a:blip r:embed="rId2"/>
          <a:stretch>
            <a:fillRect/>
          </a:stretch>
        </p:blipFill>
        <p:spPr>
          <a:xfrm>
            <a:off x="6614156" y="1296141"/>
            <a:ext cx="5090601" cy="3159746"/>
          </a:xfrm>
          <a:prstGeom prst="rect">
            <a:avLst/>
          </a:prstGeom>
        </p:spPr>
      </p:pic>
      <p:pic>
        <p:nvPicPr>
          <p:cNvPr id="5" name="Immagine 4">
            <a:extLst>
              <a:ext uri="{FF2B5EF4-FFF2-40B4-BE49-F238E27FC236}">
                <a16:creationId xmlns:a16="http://schemas.microsoft.com/office/drawing/2014/main" id="{25A15434-990E-42C4-8F49-6CE4AF60505C}"/>
              </a:ext>
            </a:extLst>
          </p:cNvPr>
          <p:cNvPicPr>
            <a:picLocks noChangeAspect="1"/>
          </p:cNvPicPr>
          <p:nvPr/>
        </p:nvPicPr>
        <p:blipFill>
          <a:blip r:embed="rId3"/>
          <a:stretch>
            <a:fillRect/>
          </a:stretch>
        </p:blipFill>
        <p:spPr>
          <a:xfrm>
            <a:off x="5529943" y="4710385"/>
            <a:ext cx="6457839" cy="1840291"/>
          </a:xfrm>
          <a:prstGeom prst="rect">
            <a:avLst/>
          </a:prstGeom>
        </p:spPr>
      </p:pic>
    </p:spTree>
    <p:extLst>
      <p:ext uri="{BB962C8B-B14F-4D97-AF65-F5344CB8AC3E}">
        <p14:creationId xmlns:p14="http://schemas.microsoft.com/office/powerpoint/2010/main" val="3609946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E8F3CE-4B41-4914-8675-D847EAB99410}"/>
              </a:ext>
            </a:extLst>
          </p:cNvPr>
          <p:cNvSpPr>
            <a:spLocks noGrp="1"/>
          </p:cNvSpPr>
          <p:nvPr>
            <p:ph type="title"/>
          </p:nvPr>
        </p:nvSpPr>
        <p:spPr/>
        <p:txBody>
          <a:bodyPr>
            <a:normAutofit fontScale="90000"/>
          </a:bodyPr>
          <a:lstStyle/>
          <a:p>
            <a:r>
              <a:rPr lang="it-IT" dirty="0"/>
              <a:t>Test Case Modifica ricambio</a:t>
            </a:r>
            <a:br>
              <a:rPr lang="it-IT" dirty="0"/>
            </a:br>
            <a:r>
              <a:rPr lang="it-IT" dirty="0"/>
              <a:t>(White-box)</a:t>
            </a:r>
          </a:p>
        </p:txBody>
      </p:sp>
      <p:pic>
        <p:nvPicPr>
          <p:cNvPr id="4" name="Segnaposto contenuto 4">
            <a:extLst>
              <a:ext uri="{FF2B5EF4-FFF2-40B4-BE49-F238E27FC236}">
                <a16:creationId xmlns:a16="http://schemas.microsoft.com/office/drawing/2014/main" id="{7B0D06A6-388E-4D52-93F3-B3EF1F70E661}"/>
              </a:ext>
            </a:extLst>
          </p:cNvPr>
          <p:cNvPicPr>
            <a:picLocks noChangeAspect="1"/>
          </p:cNvPicPr>
          <p:nvPr/>
        </p:nvPicPr>
        <p:blipFill>
          <a:blip r:embed="rId2"/>
          <a:stretch>
            <a:fillRect/>
          </a:stretch>
        </p:blipFill>
        <p:spPr>
          <a:xfrm>
            <a:off x="310175" y="2170652"/>
            <a:ext cx="5785825" cy="4322223"/>
          </a:xfrm>
          <a:prstGeom prst="rect">
            <a:avLst/>
          </a:prstGeom>
        </p:spPr>
      </p:pic>
      <p:pic>
        <p:nvPicPr>
          <p:cNvPr id="5" name="Immagine 4">
            <a:extLst>
              <a:ext uri="{FF2B5EF4-FFF2-40B4-BE49-F238E27FC236}">
                <a16:creationId xmlns:a16="http://schemas.microsoft.com/office/drawing/2014/main" id="{40D57061-8F8C-4F3D-8616-B59A42FFDE59}"/>
              </a:ext>
            </a:extLst>
          </p:cNvPr>
          <p:cNvPicPr>
            <a:picLocks noChangeAspect="1"/>
          </p:cNvPicPr>
          <p:nvPr/>
        </p:nvPicPr>
        <p:blipFill>
          <a:blip r:embed="rId3"/>
          <a:stretch>
            <a:fillRect/>
          </a:stretch>
        </p:blipFill>
        <p:spPr>
          <a:xfrm>
            <a:off x="6096000" y="2170652"/>
            <a:ext cx="5785825" cy="4322223"/>
          </a:xfrm>
          <a:prstGeom prst="rect">
            <a:avLst/>
          </a:prstGeom>
        </p:spPr>
      </p:pic>
    </p:spTree>
    <p:extLst>
      <p:ext uri="{BB962C8B-B14F-4D97-AF65-F5344CB8AC3E}">
        <p14:creationId xmlns:p14="http://schemas.microsoft.com/office/powerpoint/2010/main" val="2246253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1548B1-45B9-487C-9043-0A00340D3D59}"/>
              </a:ext>
            </a:extLst>
          </p:cNvPr>
          <p:cNvSpPr>
            <a:spLocks noGrp="1"/>
          </p:cNvSpPr>
          <p:nvPr>
            <p:ph type="title"/>
          </p:nvPr>
        </p:nvSpPr>
        <p:spPr>
          <a:xfrm>
            <a:off x="1005653" y="169452"/>
            <a:ext cx="10583117" cy="2056572"/>
          </a:xfrm>
        </p:spPr>
        <p:txBody>
          <a:bodyPr vert="horz" lIns="91440" tIns="45720" rIns="91440" bIns="45720" rtlCol="0" anchor="b">
            <a:normAutofit/>
          </a:bodyPr>
          <a:lstStyle/>
          <a:p>
            <a:r>
              <a:rPr lang="en-US" sz="5400" kern="1200">
                <a:solidFill>
                  <a:schemeClr val="tx2"/>
                </a:solidFill>
                <a:latin typeface="+mj-lt"/>
                <a:ea typeface="+mj-ea"/>
                <a:cs typeface="+mj-cs"/>
              </a:rPr>
              <a:t>Integration Testing</a:t>
            </a:r>
          </a:p>
        </p:txBody>
      </p:sp>
      <p:sp>
        <p:nvSpPr>
          <p:cNvPr id="3" name="Segnaposto contenuto 2">
            <a:extLst>
              <a:ext uri="{FF2B5EF4-FFF2-40B4-BE49-F238E27FC236}">
                <a16:creationId xmlns:a16="http://schemas.microsoft.com/office/drawing/2014/main" id="{34BB9EDF-102E-4AF9-86B8-B178F42C6487}"/>
              </a:ext>
            </a:extLst>
          </p:cNvPr>
          <p:cNvSpPr>
            <a:spLocks noGrp="1"/>
          </p:cNvSpPr>
          <p:nvPr>
            <p:ph idx="1"/>
          </p:nvPr>
        </p:nvSpPr>
        <p:spPr>
          <a:xfrm>
            <a:off x="1012785" y="2402945"/>
            <a:ext cx="3776415" cy="3726145"/>
          </a:xfrm>
        </p:spPr>
        <p:txBody>
          <a:bodyPr vert="horz" lIns="91440" tIns="45720" rIns="91440" bIns="45720" rtlCol="0" anchor="t">
            <a:normAutofit/>
          </a:bodyPr>
          <a:lstStyle/>
          <a:p>
            <a:pPr marL="0" indent="0">
              <a:buNone/>
            </a:pPr>
            <a:r>
              <a:rPr lang="en-US" sz="2200" kern="1200">
                <a:solidFill>
                  <a:schemeClr val="tx2"/>
                </a:solidFill>
                <a:latin typeface="+mn-lt"/>
                <a:ea typeface="+mn-ea"/>
                <a:cs typeface="+mn-cs"/>
              </a:rPr>
              <a:t>Approccio Bottom-Up</a:t>
            </a:r>
          </a:p>
        </p:txBody>
      </p:sp>
      <p:pic>
        <p:nvPicPr>
          <p:cNvPr id="5" name="Immagine 4">
            <a:extLst>
              <a:ext uri="{FF2B5EF4-FFF2-40B4-BE49-F238E27FC236}">
                <a16:creationId xmlns:a16="http://schemas.microsoft.com/office/drawing/2014/main" id="{69CE66E5-EC4E-4785-BD02-242843651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878" y="3045861"/>
            <a:ext cx="7725893" cy="2935839"/>
          </a:xfrm>
          <a:prstGeom prst="rect">
            <a:avLst/>
          </a:prstGeom>
        </p:spPr>
      </p:pic>
    </p:spTree>
    <p:extLst>
      <p:ext uri="{BB962C8B-B14F-4D97-AF65-F5344CB8AC3E}">
        <p14:creationId xmlns:p14="http://schemas.microsoft.com/office/powerpoint/2010/main" val="25339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olo 1">
            <a:extLst>
              <a:ext uri="{FF2B5EF4-FFF2-40B4-BE49-F238E27FC236}">
                <a16:creationId xmlns:a16="http://schemas.microsoft.com/office/drawing/2014/main" id="{5987E52B-5BE7-49DF-AEA2-5DDACDC9AEDE}"/>
              </a:ext>
            </a:extLst>
          </p:cNvPr>
          <p:cNvSpPr>
            <a:spLocks noGrp="1"/>
          </p:cNvSpPr>
          <p:nvPr>
            <p:ph type="title"/>
          </p:nvPr>
        </p:nvSpPr>
        <p:spPr>
          <a:xfrm>
            <a:off x="1005653" y="169452"/>
            <a:ext cx="10583117" cy="2056572"/>
          </a:xfrm>
        </p:spPr>
        <p:txBody>
          <a:bodyPr vert="horz" lIns="91440" tIns="45720" rIns="91440" bIns="45720" rtlCol="0" anchor="b">
            <a:normAutofit/>
          </a:bodyPr>
          <a:lstStyle/>
          <a:p>
            <a:r>
              <a:rPr lang="en-US" sz="5400" kern="1200">
                <a:solidFill>
                  <a:schemeClr val="tx2"/>
                </a:solidFill>
                <a:latin typeface="+mj-lt"/>
                <a:ea typeface="+mj-ea"/>
                <a:cs typeface="+mj-cs"/>
              </a:rPr>
              <a:t>Risultati ottenuti </a:t>
            </a:r>
            <a:br>
              <a:rPr lang="en-US" sz="5400" kern="1200">
                <a:solidFill>
                  <a:schemeClr val="tx2"/>
                </a:solidFill>
                <a:latin typeface="+mj-lt"/>
                <a:ea typeface="+mj-ea"/>
                <a:cs typeface="+mj-cs"/>
              </a:rPr>
            </a:br>
            <a:r>
              <a:rPr lang="en-US" sz="5400" kern="1200">
                <a:solidFill>
                  <a:schemeClr val="tx2"/>
                </a:solidFill>
                <a:latin typeface="+mj-lt"/>
                <a:ea typeface="+mj-ea"/>
                <a:cs typeface="+mj-cs"/>
              </a:rPr>
              <a:t>dal Testing</a:t>
            </a:r>
          </a:p>
        </p:txBody>
      </p:sp>
      <p:grpSp>
        <p:nvGrpSpPr>
          <p:cNvPr id="49"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Immagine 3">
            <a:extLst>
              <a:ext uri="{FF2B5EF4-FFF2-40B4-BE49-F238E27FC236}">
                <a16:creationId xmlns:a16="http://schemas.microsoft.com/office/drawing/2014/main" id="{BDDE3FE8-3586-4A4F-B0D5-A82F329EDCA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600575" y="2066925"/>
            <a:ext cx="6860023" cy="4062165"/>
          </a:xfrm>
          <a:prstGeom prst="rect">
            <a:avLst/>
          </a:prstGeom>
          <a:noFill/>
        </p:spPr>
      </p:pic>
      <p:grpSp>
        <p:nvGrpSpPr>
          <p:cNvPr id="53"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573505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 name="Freeform: Shape 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5" name="Freeform: Shape 2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3" name="Rectangle 32">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9" name="Left Left">
            <a:extLst>
              <a:ext uri="{FF2B5EF4-FFF2-40B4-BE49-F238E27FC236}">
                <a16:creationId xmlns:a16="http://schemas.microsoft.com/office/drawing/2014/main" id="{8537CE76-9FE9-4102-99A9-DDF75FFBB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40" name="Freeform: Shape 39">
              <a:extLst>
                <a:ext uri="{FF2B5EF4-FFF2-40B4-BE49-F238E27FC236}">
                  <a16:creationId xmlns:a16="http://schemas.microsoft.com/office/drawing/2014/main" id="{B8290FD7-BD78-4F93-95F4-04E90AAAE8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2AC51136-0D73-4393-9E3A-5DC3BCE9B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F97C916B-9ECC-4507-BB37-8E8EC90DE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4A55BEC3-ED67-47A9-8B6C-1ADC78977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455BA6E-D7A7-4CE3-8021-DAC5525E2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1982F18-8AD7-4AC9-AA4E-DF02E4248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45">
              <a:extLst>
                <a:ext uri="{FF2B5EF4-FFF2-40B4-BE49-F238E27FC236}">
                  <a16:creationId xmlns:a16="http://schemas.microsoft.com/office/drawing/2014/main" id="{1DF022E9-BB42-4B40-8D21-526490319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20A41D9-190B-4ECE-9AAF-326AFB1F7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D210F1D-9ADF-414C-A17C-AB79923C7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48">
              <a:extLst>
                <a:ext uri="{FF2B5EF4-FFF2-40B4-BE49-F238E27FC236}">
                  <a16:creationId xmlns:a16="http://schemas.microsoft.com/office/drawing/2014/main" id="{BE86BDC4-2999-4C29-B7FC-1C0BD5FF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0B516199-FDCE-4EE0-B33C-E2F1CC575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90977889-42DF-485A-AD50-8AA766DBF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5E58B9D-EEFE-4A2A-B6C8-E2FEC0E99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6E222EF5-289A-4258-B83D-D12632FCC7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30F7805C-EAB3-456D-8438-881EB6A85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5983AD33-ADA4-45F1-9B3D-D6506B623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DFDFF4B0-571B-4024-BE54-B11D022B8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2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1AAFCF65-2460-413A-ACF0-C1FC44DE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25000"/>
                </a:schemeClr>
              </a:solidFill>
              <a:prstDash val="lgDash"/>
              <a:round/>
            </a:ln>
          </p:spPr>
          <p:txBody>
            <a:bodyPr rtlCol="0" anchor="ctr"/>
            <a:lstStyle/>
            <a:p>
              <a:endParaRPr lang="en-US"/>
            </a:p>
          </p:txBody>
        </p:sp>
      </p:grpSp>
      <p:grpSp>
        <p:nvGrpSpPr>
          <p:cNvPr id="59" name="Bottom Right">
            <a:extLst>
              <a:ext uri="{FF2B5EF4-FFF2-40B4-BE49-F238E27FC236}">
                <a16:creationId xmlns:a16="http://schemas.microsoft.com/office/drawing/2014/main" id="{2FD3C428-0CD4-4982-9FCB-A1DA31DAB7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23" name="Freeform: Shape 59">
              <a:extLst>
                <a:ext uri="{FF2B5EF4-FFF2-40B4-BE49-F238E27FC236}">
                  <a16:creationId xmlns:a16="http://schemas.microsoft.com/office/drawing/2014/main" id="{D926B860-509A-462C-939D-122880741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4" name="Graphic 157">
              <a:extLst>
                <a:ext uri="{FF2B5EF4-FFF2-40B4-BE49-F238E27FC236}">
                  <a16:creationId xmlns:a16="http://schemas.microsoft.com/office/drawing/2014/main" id="{E8DA9A1C-0C32-4D32-B495-C7AFE9BD22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5" name="Freeform: Shape 62">
                <a:extLst>
                  <a:ext uri="{FF2B5EF4-FFF2-40B4-BE49-F238E27FC236}">
                    <a16:creationId xmlns:a16="http://schemas.microsoft.com/office/drawing/2014/main" id="{3B2027C5-4FDA-4FA3-AE84-FCDB27EA1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6" name="Freeform: Shape 63">
                <a:extLst>
                  <a:ext uri="{FF2B5EF4-FFF2-40B4-BE49-F238E27FC236}">
                    <a16:creationId xmlns:a16="http://schemas.microsoft.com/office/drawing/2014/main" id="{FD5FFE10-65B2-4214-AAB1-C642EC1EA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7" name="Freeform: Shape 64">
                <a:extLst>
                  <a:ext uri="{FF2B5EF4-FFF2-40B4-BE49-F238E27FC236}">
                    <a16:creationId xmlns:a16="http://schemas.microsoft.com/office/drawing/2014/main" id="{3F092169-0764-4241-A73B-244F103AC6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8" name="Freeform: Shape 65">
                <a:extLst>
                  <a:ext uri="{FF2B5EF4-FFF2-40B4-BE49-F238E27FC236}">
                    <a16:creationId xmlns:a16="http://schemas.microsoft.com/office/drawing/2014/main" id="{8B2323AE-8E74-4F8F-8E7D-B28A29562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C2810E87-7FB1-4229-A073-8F7FCDA85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9" name="Freeform: Shape 67">
                <a:extLst>
                  <a:ext uri="{FF2B5EF4-FFF2-40B4-BE49-F238E27FC236}">
                    <a16:creationId xmlns:a16="http://schemas.microsoft.com/office/drawing/2014/main" id="{812C3670-50A3-4FBC-B4CF-9AB9CEBD2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30" name="Freeform: Shape 68">
                <a:extLst>
                  <a:ext uri="{FF2B5EF4-FFF2-40B4-BE49-F238E27FC236}">
                    <a16:creationId xmlns:a16="http://schemas.microsoft.com/office/drawing/2014/main" id="{8370B855-82B3-40F2-ACC4-A1B51AF10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31" name="Freeform: Shape 61">
              <a:extLst>
                <a:ext uri="{FF2B5EF4-FFF2-40B4-BE49-F238E27FC236}">
                  <a16:creationId xmlns:a16="http://schemas.microsoft.com/office/drawing/2014/main" id="{B2C32237-68B1-4203-BA12-AEAC01EC1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F8D6EEA7-FA82-4B0A-AE9D-A7A6B1F24221}"/>
              </a:ext>
            </a:extLst>
          </p:cNvPr>
          <p:cNvSpPr>
            <a:spLocks noGrp="1"/>
          </p:cNvSpPr>
          <p:nvPr>
            <p:ph type="title"/>
          </p:nvPr>
        </p:nvSpPr>
        <p:spPr>
          <a:xfrm>
            <a:off x="740271" y="1883475"/>
            <a:ext cx="10191942" cy="3173034"/>
          </a:xfrm>
        </p:spPr>
        <p:txBody>
          <a:bodyPr vert="horz" lIns="91440" tIns="45720" rIns="91440" bIns="45720" rtlCol="0" anchor="t">
            <a:normAutofit/>
          </a:bodyPr>
          <a:lstStyle/>
          <a:p>
            <a:pPr algn="ctr"/>
            <a:r>
              <a:rPr lang="en-US" sz="8000" kern="1200" dirty="0" err="1">
                <a:solidFill>
                  <a:schemeClr val="tx2"/>
                </a:solidFill>
                <a:latin typeface="+mj-lt"/>
                <a:ea typeface="+mj-ea"/>
                <a:cs typeface="+mj-cs"/>
              </a:rPr>
              <a:t>Grazie</a:t>
            </a:r>
            <a:r>
              <a:rPr lang="en-US" sz="8000" kern="1200" dirty="0">
                <a:solidFill>
                  <a:schemeClr val="tx2"/>
                </a:solidFill>
                <a:latin typeface="+mj-lt"/>
                <a:ea typeface="+mj-ea"/>
                <a:cs typeface="+mj-cs"/>
              </a:rPr>
              <a:t> </a:t>
            </a:r>
            <a:r>
              <a:rPr lang="en-US" sz="8000" kern="1200" dirty="0" err="1">
                <a:solidFill>
                  <a:schemeClr val="tx2"/>
                </a:solidFill>
                <a:latin typeface="+mj-lt"/>
                <a:ea typeface="+mj-ea"/>
                <a:cs typeface="+mj-cs"/>
              </a:rPr>
              <a:t>mille</a:t>
            </a:r>
            <a:r>
              <a:rPr lang="en-US" sz="8000" kern="1200" dirty="0">
                <a:solidFill>
                  <a:schemeClr val="tx2"/>
                </a:solidFill>
                <a:latin typeface="+mj-lt"/>
                <a:ea typeface="+mj-ea"/>
                <a:cs typeface="+mj-cs"/>
              </a:rPr>
              <a:t> per </a:t>
            </a:r>
            <a:r>
              <a:rPr lang="en-US" sz="8000" kern="1200" dirty="0" err="1">
                <a:solidFill>
                  <a:schemeClr val="tx2"/>
                </a:solidFill>
                <a:latin typeface="+mj-lt"/>
                <a:ea typeface="+mj-ea"/>
                <a:cs typeface="+mj-cs"/>
              </a:rPr>
              <a:t>l’attenzione</a:t>
            </a:r>
            <a:endParaRPr lang="en-US" sz="8000" kern="1200" dirty="0">
              <a:solidFill>
                <a:schemeClr val="tx2"/>
              </a:solidFill>
              <a:latin typeface="+mj-lt"/>
              <a:ea typeface="+mj-ea"/>
              <a:cs typeface="+mj-cs"/>
            </a:endParaRPr>
          </a:p>
        </p:txBody>
      </p:sp>
      <p:grpSp>
        <p:nvGrpSpPr>
          <p:cNvPr id="132"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2851863"/>
            <a:ext cx="118872" cy="118872"/>
            <a:chOff x="1175347" y="3733800"/>
            <a:chExt cx="118872" cy="118872"/>
          </a:xfrm>
        </p:grpSpPr>
        <p:cxnSp>
          <p:nvCxnSpPr>
            <p:cNvPr id="133" name="Straight Connector 71">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4" name="Straight Connector 72">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31713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95C043D-F31D-4CD8-816C-D1941E389A41}"/>
              </a:ext>
            </a:extLst>
          </p:cNvPr>
          <p:cNvSpPr>
            <a:spLocks noGrp="1"/>
          </p:cNvSpPr>
          <p:nvPr>
            <p:ph idx="1"/>
          </p:nvPr>
        </p:nvSpPr>
        <p:spPr>
          <a:xfrm>
            <a:off x="3803984" y="0"/>
            <a:ext cx="4584032" cy="741112"/>
          </a:xfrm>
        </p:spPr>
        <p:txBody>
          <a:bodyPr/>
          <a:lstStyle/>
          <a:p>
            <a:pPr marL="0" indent="0">
              <a:buNone/>
            </a:pPr>
            <a:r>
              <a:rPr lang="it-IT" dirty="0"/>
              <a:t>Requisiti funzionali</a:t>
            </a:r>
          </a:p>
        </p:txBody>
      </p:sp>
      <p:sp>
        <p:nvSpPr>
          <p:cNvPr id="5" name="CasellaDiTesto 4">
            <a:extLst>
              <a:ext uri="{FF2B5EF4-FFF2-40B4-BE49-F238E27FC236}">
                <a16:creationId xmlns:a16="http://schemas.microsoft.com/office/drawing/2014/main" id="{305DE86F-A1C6-485B-9F4B-6580D7CBF755}"/>
              </a:ext>
            </a:extLst>
          </p:cNvPr>
          <p:cNvSpPr txBox="1"/>
          <p:nvPr/>
        </p:nvSpPr>
        <p:spPr>
          <a:xfrm>
            <a:off x="2053386" y="710334"/>
            <a:ext cx="10010273" cy="942694"/>
          </a:xfrm>
          <a:prstGeom prst="rect">
            <a:avLst/>
          </a:prstGeom>
          <a:noFill/>
        </p:spPr>
        <p:txBody>
          <a:bodyPr wrap="square" rtlCol="0">
            <a:spAutoFit/>
          </a:bodyPr>
          <a:lstStyle/>
          <a:p>
            <a:pPr marL="285750" indent="-285750">
              <a:lnSpc>
                <a:spcPct val="107000"/>
              </a:lnSpc>
              <a:spcAft>
                <a:spcPts val="20"/>
              </a:spcAft>
              <a:buFont typeface="Arial" panose="020B0604020202020204" pitchFamily="34" charset="0"/>
              <a:buChar char="•"/>
            </a:pPr>
            <a:r>
              <a:rPr lang="it-IT" dirty="0">
                <a:solidFill>
                  <a:schemeClr val="tx2"/>
                </a:solidFill>
                <a:cs typeface="Times New Roman" panose="02020603050405020304" pitchFamily="18" charset="0"/>
              </a:rPr>
              <a:t>RF3- L’utente registrato deve poter aggiungere pezzi di ricambio nel carrello. Priorità alta.</a:t>
            </a:r>
          </a:p>
          <a:p>
            <a:r>
              <a:rPr lang="it-IT" dirty="0">
                <a:solidFill>
                  <a:schemeClr val="tx2"/>
                </a:solidFill>
                <a:cs typeface="Times New Roman" panose="02020603050405020304" pitchFamily="18" charset="0"/>
              </a:rPr>
              <a:t>	</a:t>
            </a:r>
            <a:r>
              <a:rPr lang="it-IT" sz="1600" dirty="0">
                <a:solidFill>
                  <a:schemeClr val="tx2"/>
                </a:solidFill>
                <a:cs typeface="Times New Roman" panose="02020603050405020304" pitchFamily="18" charset="0"/>
              </a:rPr>
              <a:t>RF_US3- Come utente registrato voglio aggiungere pezzi di ricambio al carrello per 	poterne acquistare anche più di uno per volta. (Manholo </a:t>
            </a:r>
            <a:r>
              <a:rPr lang="it-IT" sz="1600" dirty="0" err="1">
                <a:solidFill>
                  <a:schemeClr val="tx2"/>
                </a:solidFill>
                <a:cs typeface="Times New Roman" panose="02020603050405020304" pitchFamily="18" charset="0"/>
              </a:rPr>
              <a:t>Cesaro</a:t>
            </a:r>
            <a:r>
              <a:rPr lang="it-IT" sz="1600" dirty="0">
                <a:solidFill>
                  <a:schemeClr val="tx2"/>
                </a:solidFill>
                <a:cs typeface="Times New Roman" panose="02020603050405020304" pitchFamily="18" charset="0"/>
              </a:rPr>
              <a:t>)</a:t>
            </a:r>
            <a:endParaRPr lang="it-IT" dirty="0">
              <a:solidFill>
                <a:schemeClr val="tx2"/>
              </a:solidFill>
              <a:cs typeface="Times New Roman" panose="02020603050405020304" pitchFamily="18" charset="0"/>
            </a:endParaRPr>
          </a:p>
        </p:txBody>
      </p:sp>
      <p:sp>
        <p:nvSpPr>
          <p:cNvPr id="6" name="CasellaDiTesto 5">
            <a:extLst>
              <a:ext uri="{FF2B5EF4-FFF2-40B4-BE49-F238E27FC236}">
                <a16:creationId xmlns:a16="http://schemas.microsoft.com/office/drawing/2014/main" id="{CD89BAFD-ADA9-4799-9164-3DD493791766}"/>
              </a:ext>
            </a:extLst>
          </p:cNvPr>
          <p:cNvSpPr txBox="1"/>
          <p:nvPr/>
        </p:nvSpPr>
        <p:spPr>
          <a:xfrm>
            <a:off x="2181727" y="1636378"/>
            <a:ext cx="10010273" cy="911916"/>
          </a:xfrm>
          <a:prstGeom prst="rect">
            <a:avLst/>
          </a:prstGeom>
          <a:noFill/>
        </p:spPr>
        <p:txBody>
          <a:bodyPr wrap="square" rtlCol="0">
            <a:spAutoFit/>
          </a:bodyPr>
          <a:lstStyle/>
          <a:p>
            <a:pPr marL="285750" indent="-285750">
              <a:lnSpc>
                <a:spcPct val="107000"/>
              </a:lnSpc>
              <a:spcAft>
                <a:spcPts val="20"/>
              </a:spcAft>
              <a:buFont typeface="Arial" panose="020B0604020202020204" pitchFamily="34" charset="0"/>
              <a:buChar char="•"/>
            </a:pPr>
            <a:r>
              <a:rPr lang="it-IT" dirty="0">
                <a:solidFill>
                  <a:schemeClr val="tx2"/>
                </a:solidFill>
                <a:cs typeface="Times New Roman" panose="02020603050405020304" pitchFamily="18" charset="0"/>
              </a:rPr>
              <a:t>RF4- L’utente registrato deve poter richiedere un preventivo. Priorità alta.</a:t>
            </a:r>
          </a:p>
          <a:p>
            <a:r>
              <a:rPr lang="it-IT" dirty="0">
                <a:solidFill>
                  <a:schemeClr val="tx2"/>
                </a:solidFill>
                <a:cs typeface="Times New Roman" panose="02020603050405020304" pitchFamily="18" charset="0"/>
              </a:rPr>
              <a:t>	</a:t>
            </a:r>
            <a:r>
              <a:rPr lang="it-IT" sz="1600" dirty="0">
                <a:solidFill>
                  <a:schemeClr val="tx2"/>
                </a:solidFill>
                <a:cs typeface="Times New Roman" panose="02020603050405020304" pitchFamily="18" charset="0"/>
              </a:rPr>
              <a:t>RF_US4- Come utente registrato voglio richiedere un preventivo per avere un’idea della spesa da 	affrontare. (Fabio D’Anello)</a:t>
            </a:r>
            <a:endParaRPr lang="it-IT" dirty="0">
              <a:solidFill>
                <a:schemeClr val="tx2"/>
              </a:solidFill>
              <a:cs typeface="Times New Roman" panose="02020603050405020304" pitchFamily="18" charset="0"/>
            </a:endParaRPr>
          </a:p>
        </p:txBody>
      </p:sp>
      <p:sp>
        <p:nvSpPr>
          <p:cNvPr id="7" name="CasellaDiTesto 6">
            <a:extLst>
              <a:ext uri="{FF2B5EF4-FFF2-40B4-BE49-F238E27FC236}">
                <a16:creationId xmlns:a16="http://schemas.microsoft.com/office/drawing/2014/main" id="{EB63C789-1E74-40A1-AE69-2C8016777FE7}"/>
              </a:ext>
            </a:extLst>
          </p:cNvPr>
          <p:cNvSpPr txBox="1"/>
          <p:nvPr/>
        </p:nvSpPr>
        <p:spPr>
          <a:xfrm>
            <a:off x="2053386" y="2562544"/>
            <a:ext cx="10010273" cy="942694"/>
          </a:xfrm>
          <a:prstGeom prst="rect">
            <a:avLst/>
          </a:prstGeom>
          <a:noFill/>
        </p:spPr>
        <p:txBody>
          <a:bodyPr wrap="square" rtlCol="0">
            <a:spAutoFit/>
          </a:bodyPr>
          <a:lstStyle/>
          <a:p>
            <a:pPr marL="285750" indent="-285750">
              <a:lnSpc>
                <a:spcPct val="107000"/>
              </a:lnSpc>
              <a:spcAft>
                <a:spcPts val="20"/>
              </a:spcAft>
              <a:buFont typeface="Arial" panose="020B0604020202020204" pitchFamily="34" charset="0"/>
              <a:buChar char="•"/>
            </a:pPr>
            <a:r>
              <a:rPr lang="it-IT" dirty="0">
                <a:solidFill>
                  <a:schemeClr val="tx2"/>
                </a:solidFill>
                <a:cs typeface="Times New Roman" panose="02020603050405020304" pitchFamily="18" charset="0"/>
              </a:rPr>
              <a:t>RF12- L’utente non registrato deve poter visualizzare i dettagli di un prodotto. Priorità alta.</a:t>
            </a:r>
          </a:p>
          <a:p>
            <a:r>
              <a:rPr lang="it-IT" dirty="0">
                <a:solidFill>
                  <a:schemeClr val="tx2"/>
                </a:solidFill>
                <a:cs typeface="Times New Roman" panose="02020603050405020304" pitchFamily="18" charset="0"/>
              </a:rPr>
              <a:t>	</a:t>
            </a:r>
            <a:r>
              <a:rPr lang="it-IT" sz="1600" dirty="0">
                <a:solidFill>
                  <a:schemeClr val="tx2"/>
                </a:solidFill>
                <a:cs typeface="Times New Roman" panose="02020603050405020304" pitchFamily="18" charset="0"/>
              </a:rPr>
              <a:t>RF_US12- Come utente voglio visualizzare i dettagli di un prodotto anche senza registrarmi per 	poter confrontare i prezzi con altri siti web. (Ciro Malafronte)</a:t>
            </a:r>
          </a:p>
        </p:txBody>
      </p:sp>
      <p:sp>
        <p:nvSpPr>
          <p:cNvPr id="8" name="CasellaDiTesto 7">
            <a:extLst>
              <a:ext uri="{FF2B5EF4-FFF2-40B4-BE49-F238E27FC236}">
                <a16:creationId xmlns:a16="http://schemas.microsoft.com/office/drawing/2014/main" id="{E06B9C5B-C704-4C47-A53F-0BC36BBC56A1}"/>
              </a:ext>
            </a:extLst>
          </p:cNvPr>
          <p:cNvSpPr txBox="1"/>
          <p:nvPr/>
        </p:nvSpPr>
        <p:spPr>
          <a:xfrm>
            <a:off x="2053386" y="3494861"/>
            <a:ext cx="10010273" cy="1192634"/>
          </a:xfrm>
          <a:prstGeom prst="rect">
            <a:avLst/>
          </a:prstGeom>
          <a:noFill/>
        </p:spPr>
        <p:txBody>
          <a:bodyPr wrap="square" rtlCol="0">
            <a:spAutoFit/>
          </a:bodyPr>
          <a:lstStyle/>
          <a:p>
            <a:pPr marL="285750" indent="-285750">
              <a:lnSpc>
                <a:spcPct val="107000"/>
              </a:lnSpc>
              <a:spcAft>
                <a:spcPts val="20"/>
              </a:spcAft>
              <a:buFont typeface="Arial" panose="020B0604020202020204" pitchFamily="34" charset="0"/>
              <a:buChar char="•"/>
            </a:pPr>
            <a:r>
              <a:rPr lang="it-IT" b="1" dirty="0">
                <a:solidFill>
                  <a:schemeClr val="tx2"/>
                </a:solidFill>
                <a:cs typeface="Times New Roman" panose="02020603050405020304" pitchFamily="18" charset="0"/>
              </a:rPr>
              <a:t>RF15- L’operatore magazzino deve poter modificare le informazioni dei pezzi di ricambio. Priorità alta	</a:t>
            </a:r>
          </a:p>
          <a:p>
            <a:pPr>
              <a:lnSpc>
                <a:spcPct val="107000"/>
              </a:lnSpc>
              <a:spcAft>
                <a:spcPts val="20"/>
              </a:spcAft>
            </a:pPr>
            <a:r>
              <a:rPr lang="it-IT" sz="1600" b="1" dirty="0">
                <a:solidFill>
                  <a:schemeClr val="tx2"/>
                </a:solidFill>
                <a:cs typeface="Times New Roman" panose="02020603050405020304" pitchFamily="18" charset="0"/>
              </a:rPr>
              <a:t>	RF_US15- Come operatore magazzino voglio modificare i dettagli di un pezzo di ricambio per 	avere sempre il catalogo aggiornato. (Pierpaolo Iannelli)</a:t>
            </a:r>
          </a:p>
        </p:txBody>
      </p:sp>
      <p:sp>
        <p:nvSpPr>
          <p:cNvPr id="9" name="CasellaDiTesto 8">
            <a:extLst>
              <a:ext uri="{FF2B5EF4-FFF2-40B4-BE49-F238E27FC236}">
                <a16:creationId xmlns:a16="http://schemas.microsoft.com/office/drawing/2014/main" id="{A1FCADDE-4293-4119-B247-0776DF9E15BE}"/>
              </a:ext>
            </a:extLst>
          </p:cNvPr>
          <p:cNvSpPr txBox="1"/>
          <p:nvPr/>
        </p:nvSpPr>
        <p:spPr>
          <a:xfrm>
            <a:off x="2181726" y="4687495"/>
            <a:ext cx="10010273" cy="1158138"/>
          </a:xfrm>
          <a:prstGeom prst="rect">
            <a:avLst/>
          </a:prstGeom>
          <a:noFill/>
        </p:spPr>
        <p:txBody>
          <a:bodyPr wrap="square" rtlCol="0">
            <a:spAutoFit/>
          </a:bodyPr>
          <a:lstStyle/>
          <a:p>
            <a:pPr marL="285750" indent="-285750">
              <a:lnSpc>
                <a:spcPct val="107000"/>
              </a:lnSpc>
              <a:spcAft>
                <a:spcPts val="20"/>
              </a:spcAft>
              <a:buFont typeface="Arial" panose="020B0604020202020204" pitchFamily="34" charset="0"/>
              <a:buChar char="•"/>
            </a:pPr>
            <a:r>
              <a:rPr lang="it-IT" dirty="0">
                <a:solidFill>
                  <a:schemeClr val="tx2"/>
                </a:solidFill>
                <a:cs typeface="Times New Roman" panose="02020603050405020304" pitchFamily="18" charset="0"/>
              </a:rPr>
              <a:t>RF22- L’amministratore deve poter modificare lo stipendio dei dipendenti. Priorità alta..</a:t>
            </a:r>
          </a:p>
          <a:p>
            <a:r>
              <a:rPr lang="it-IT" dirty="0">
                <a:solidFill>
                  <a:schemeClr val="tx2"/>
                </a:solidFill>
                <a:cs typeface="Times New Roman" panose="02020603050405020304" pitchFamily="18" charset="0"/>
              </a:rPr>
              <a:t>	</a:t>
            </a:r>
            <a:r>
              <a:rPr lang="it-IT" sz="1600" dirty="0">
                <a:solidFill>
                  <a:schemeClr val="tx2"/>
                </a:solidFill>
                <a:cs typeface="Times New Roman" panose="02020603050405020304" pitchFamily="18" charset="0"/>
              </a:rPr>
              <a:t>RF_US22- Come amministratore voglio aggiornare lo stipendio dei dipendenti anche sul sito web 	per avere sempre una panoramica aggiornata. (Vincenzo Malafronte)</a:t>
            </a:r>
          </a:p>
          <a:p>
            <a:endParaRPr lang="it-IT" sz="1600" dirty="0">
              <a:solidFill>
                <a:schemeClr val="tx2"/>
              </a:solidFill>
              <a:cs typeface="Times New Roman" panose="02020603050405020304" pitchFamily="18" charset="0"/>
            </a:endParaRPr>
          </a:p>
        </p:txBody>
      </p:sp>
    </p:spTree>
    <p:extLst>
      <p:ext uri="{BB962C8B-B14F-4D97-AF65-F5344CB8AC3E}">
        <p14:creationId xmlns:p14="http://schemas.microsoft.com/office/powerpoint/2010/main" val="1707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68" name="Top left">
            <a:extLst>
              <a:ext uri="{FF2B5EF4-FFF2-40B4-BE49-F238E27FC236}">
                <a16:creationId xmlns:a16="http://schemas.microsoft.com/office/drawing/2014/main" id="{F91F4035-959D-40EA-9ED3-54D7D9F4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7" name="Freeform: Shape 16">
              <a:extLst>
                <a:ext uri="{FF2B5EF4-FFF2-40B4-BE49-F238E27FC236}">
                  <a16:creationId xmlns:a16="http://schemas.microsoft.com/office/drawing/2014/main" id="{C045E2AF-1845-4545-A9FF-7D3216584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9" name="Freeform: Shape 17">
              <a:extLst>
                <a:ext uri="{FF2B5EF4-FFF2-40B4-BE49-F238E27FC236}">
                  <a16:creationId xmlns:a16="http://schemas.microsoft.com/office/drawing/2014/main" id="{5BE7A2A2-15E6-4A15-B530-5E032A5FF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18">
              <a:extLst>
                <a:ext uri="{FF2B5EF4-FFF2-40B4-BE49-F238E27FC236}">
                  <a16:creationId xmlns:a16="http://schemas.microsoft.com/office/drawing/2014/main" id="{63B03F4F-8EDD-464C-81E1-C164C24659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19">
              <a:extLst>
                <a:ext uri="{FF2B5EF4-FFF2-40B4-BE49-F238E27FC236}">
                  <a16:creationId xmlns:a16="http://schemas.microsoft.com/office/drawing/2014/main" id="{28F01ECD-47F6-44CD-B4AB-0FBD81524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20">
              <a:extLst>
                <a:ext uri="{FF2B5EF4-FFF2-40B4-BE49-F238E27FC236}">
                  <a16:creationId xmlns:a16="http://schemas.microsoft.com/office/drawing/2014/main" id="{A10932A3-4E58-4C01-9A56-C81D17B10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3" name="Freeform: Shape 21">
              <a:extLst>
                <a:ext uri="{FF2B5EF4-FFF2-40B4-BE49-F238E27FC236}">
                  <a16:creationId xmlns:a16="http://schemas.microsoft.com/office/drawing/2014/main" id="{B85BB675-7BE0-4CA1-9AD5-ED4D025B2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4" name="Freeform: Shape 22">
              <a:extLst>
                <a:ext uri="{FF2B5EF4-FFF2-40B4-BE49-F238E27FC236}">
                  <a16:creationId xmlns:a16="http://schemas.microsoft.com/office/drawing/2014/main" id="{1BF42C07-1CBF-40FB-9E81-0F5B3214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5" name="Freeform: Shape 23">
              <a:extLst>
                <a:ext uri="{FF2B5EF4-FFF2-40B4-BE49-F238E27FC236}">
                  <a16:creationId xmlns:a16="http://schemas.microsoft.com/office/drawing/2014/main" id="{4D2ED55B-6CCB-4D83-829D-7A094A260A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pic>
        <p:nvPicPr>
          <p:cNvPr id="5" name="Segnaposto contenuto 4">
            <a:extLst>
              <a:ext uri="{FF2B5EF4-FFF2-40B4-BE49-F238E27FC236}">
                <a16:creationId xmlns:a16="http://schemas.microsoft.com/office/drawing/2014/main" id="{78026368-798B-4551-A168-842FD0156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21" y="2304937"/>
            <a:ext cx="3987592" cy="3808151"/>
          </a:xfrm>
          <a:prstGeom prst="rect">
            <a:avLst/>
          </a:prstGeom>
        </p:spPr>
      </p:pic>
      <p:grpSp>
        <p:nvGrpSpPr>
          <p:cNvPr id="26" name="Bottom Right">
            <a:extLst>
              <a:ext uri="{FF2B5EF4-FFF2-40B4-BE49-F238E27FC236}">
                <a16:creationId xmlns:a16="http://schemas.microsoft.com/office/drawing/2014/main" id="{F8C79A14-3318-47D6-94E0-D72F5E6F5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76" name="Freeform: Shape 26">
              <a:extLst>
                <a:ext uri="{FF2B5EF4-FFF2-40B4-BE49-F238E27FC236}">
                  <a16:creationId xmlns:a16="http://schemas.microsoft.com/office/drawing/2014/main" id="{6011FF69-E5EB-4D05-9167-FE7DA4CF1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7" name="Graphic 157">
              <a:extLst>
                <a:ext uri="{FF2B5EF4-FFF2-40B4-BE49-F238E27FC236}">
                  <a16:creationId xmlns:a16="http://schemas.microsoft.com/office/drawing/2014/main" id="{9905169A-D272-4155-9E47-5703960833E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8" name="Freeform: Shape 29">
                <a:extLst>
                  <a:ext uri="{FF2B5EF4-FFF2-40B4-BE49-F238E27FC236}">
                    <a16:creationId xmlns:a16="http://schemas.microsoft.com/office/drawing/2014/main" id="{A1116A2A-960D-43CF-8696-9D4FD7BD6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30">
                <a:extLst>
                  <a:ext uri="{FF2B5EF4-FFF2-40B4-BE49-F238E27FC236}">
                    <a16:creationId xmlns:a16="http://schemas.microsoft.com/office/drawing/2014/main" id="{31F80BC2-A486-4B4F-917D-CE7920E06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31">
                <a:extLst>
                  <a:ext uri="{FF2B5EF4-FFF2-40B4-BE49-F238E27FC236}">
                    <a16:creationId xmlns:a16="http://schemas.microsoft.com/office/drawing/2014/main" id="{898188E1-7424-46DB-AEAE-8392162B7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32">
                <a:extLst>
                  <a:ext uri="{FF2B5EF4-FFF2-40B4-BE49-F238E27FC236}">
                    <a16:creationId xmlns:a16="http://schemas.microsoft.com/office/drawing/2014/main" id="{64B6B101-6F39-41E0-99FA-32DDD9AFD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2" name="Freeform: Shape 33">
                <a:extLst>
                  <a:ext uri="{FF2B5EF4-FFF2-40B4-BE49-F238E27FC236}">
                    <a16:creationId xmlns:a16="http://schemas.microsoft.com/office/drawing/2014/main" id="{55DA8B34-60DC-484F-A43B-470626EB6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51478F3-89B4-4150-9B1C-EDC4B61E2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3" name="Freeform: Shape 35">
                <a:extLst>
                  <a:ext uri="{FF2B5EF4-FFF2-40B4-BE49-F238E27FC236}">
                    <a16:creationId xmlns:a16="http://schemas.microsoft.com/office/drawing/2014/main" id="{DC5B79A9-93A6-4C42-87F3-DC4DBA152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4" name="Freeform: Shape 28">
              <a:extLst>
                <a:ext uri="{FF2B5EF4-FFF2-40B4-BE49-F238E27FC236}">
                  <a16:creationId xmlns:a16="http://schemas.microsoft.com/office/drawing/2014/main" id="{34B5EEC1-94B8-4DD2-B1B7-F7FF10989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 name="Content Placeholder 8">
            <a:extLst>
              <a:ext uri="{FF2B5EF4-FFF2-40B4-BE49-F238E27FC236}">
                <a16:creationId xmlns:a16="http://schemas.microsoft.com/office/drawing/2014/main" id="{A0C22D6A-CAE7-4F63-9691-14E74D2B2C68}"/>
              </a:ext>
            </a:extLst>
          </p:cNvPr>
          <p:cNvSpPr>
            <a:spLocks noGrp="1"/>
          </p:cNvSpPr>
          <p:nvPr>
            <p:ph idx="1"/>
          </p:nvPr>
        </p:nvSpPr>
        <p:spPr>
          <a:xfrm>
            <a:off x="6477002" y="1001408"/>
            <a:ext cx="4967269" cy="5111680"/>
          </a:xfrm>
        </p:spPr>
        <p:txBody>
          <a:bodyPr>
            <a:normAutofit/>
          </a:bodyPr>
          <a:lstStyle/>
          <a:p>
            <a:pPr>
              <a:buClr>
                <a:srgbClr val="FFFF00"/>
              </a:buClr>
              <a:buFont typeface="Arial" panose="020B0604020202020204" pitchFamily="34" charset="0"/>
              <a:buChar char="•"/>
            </a:pPr>
            <a:endParaRPr lang="en-US" sz="1800" dirty="0"/>
          </a:p>
          <a:p>
            <a:pPr>
              <a:buClr>
                <a:srgbClr val="00B050"/>
              </a:buClr>
              <a:buFont typeface="Wingdings" panose="05000000000000000000" pitchFamily="2" charset="2"/>
              <a:buChar char="Ø"/>
            </a:pPr>
            <a:r>
              <a:rPr lang="en-US" sz="1800" dirty="0"/>
              <a:t>Il Sistema ha la </a:t>
            </a:r>
            <a:r>
              <a:rPr lang="en-US" sz="1800" dirty="0" err="1"/>
              <a:t>capacità</a:t>
            </a:r>
            <a:r>
              <a:rPr lang="en-US" sz="1800" dirty="0"/>
              <a:t> di </a:t>
            </a:r>
            <a:r>
              <a:rPr lang="en-US" sz="1800" dirty="0" err="1"/>
              <a:t>fornire</a:t>
            </a:r>
            <a:r>
              <a:rPr lang="en-US" sz="1800" dirty="0"/>
              <a:t> </a:t>
            </a:r>
            <a:r>
              <a:rPr lang="en-US" sz="1800" dirty="0" err="1"/>
              <a:t>tutte</a:t>
            </a:r>
            <a:r>
              <a:rPr lang="en-US" sz="1800" dirty="0"/>
              <a:t> le </a:t>
            </a:r>
            <a:r>
              <a:rPr lang="en-US" sz="1800" dirty="0" err="1"/>
              <a:t>funzioni</a:t>
            </a:r>
            <a:r>
              <a:rPr lang="en-US" sz="1800" dirty="0"/>
              <a:t> </a:t>
            </a:r>
            <a:r>
              <a:rPr lang="en-US" sz="1800" dirty="0" err="1"/>
              <a:t>richieste</a:t>
            </a:r>
            <a:r>
              <a:rPr lang="en-US" sz="1800" dirty="0"/>
              <a:t>;</a:t>
            </a:r>
          </a:p>
          <a:p>
            <a:pPr>
              <a:buClr>
                <a:srgbClr val="FFFF00"/>
              </a:buClr>
              <a:buFont typeface="Wingdings" panose="05000000000000000000" pitchFamily="2" charset="2"/>
              <a:buChar char="Ø"/>
            </a:pPr>
            <a:r>
              <a:rPr lang="en-US" sz="1800" dirty="0" err="1"/>
              <a:t>Ogni</a:t>
            </a:r>
            <a:r>
              <a:rPr lang="en-US" sz="1800" dirty="0"/>
              <a:t> </a:t>
            </a:r>
            <a:r>
              <a:rPr lang="en-US" sz="1800" dirty="0" err="1"/>
              <a:t>pagina</a:t>
            </a:r>
            <a:r>
              <a:rPr lang="en-US" sz="1800" dirty="0"/>
              <a:t> </a:t>
            </a:r>
            <a:r>
              <a:rPr lang="en-US" sz="1800" dirty="0" err="1"/>
              <a:t>presenta</a:t>
            </a:r>
            <a:r>
              <a:rPr lang="en-US" sz="1800" dirty="0"/>
              <a:t> un menu in cui </a:t>
            </a:r>
            <a:r>
              <a:rPr lang="en-US" sz="1800" dirty="0" err="1"/>
              <a:t>sono</a:t>
            </a:r>
            <a:r>
              <a:rPr lang="en-US" sz="1800" dirty="0"/>
              <a:t> </a:t>
            </a:r>
            <a:r>
              <a:rPr lang="en-US" sz="1800" dirty="0" err="1"/>
              <a:t>visibili</a:t>
            </a:r>
            <a:r>
              <a:rPr lang="en-US" sz="1800" dirty="0"/>
              <a:t> </a:t>
            </a:r>
            <a:r>
              <a:rPr lang="en-US" sz="1800" dirty="0" err="1"/>
              <a:t>tutte</a:t>
            </a:r>
            <a:r>
              <a:rPr lang="en-US" sz="1800" dirty="0"/>
              <a:t> le </a:t>
            </a:r>
            <a:r>
              <a:rPr lang="en-US" sz="1800" dirty="0" err="1"/>
              <a:t>sezioni</a:t>
            </a:r>
            <a:r>
              <a:rPr lang="en-US" sz="1800" dirty="0"/>
              <a:t> </a:t>
            </a:r>
            <a:r>
              <a:rPr lang="en-US" sz="1800" dirty="0" err="1"/>
              <a:t>che</a:t>
            </a:r>
            <a:r>
              <a:rPr lang="en-US" sz="1800" dirty="0"/>
              <a:t> il </a:t>
            </a:r>
            <a:r>
              <a:rPr lang="en-US" sz="1800" dirty="0" err="1"/>
              <a:t>sito</a:t>
            </a:r>
            <a:r>
              <a:rPr lang="en-US" sz="1800" dirty="0"/>
              <a:t> </a:t>
            </a:r>
            <a:r>
              <a:rPr lang="en-US" sz="1800" dirty="0" err="1"/>
              <a:t>offre</a:t>
            </a:r>
            <a:r>
              <a:rPr lang="en-US" sz="1800" dirty="0"/>
              <a:t>;</a:t>
            </a:r>
          </a:p>
          <a:p>
            <a:pPr>
              <a:buClr>
                <a:srgbClr val="E67A20"/>
              </a:buClr>
              <a:buFont typeface="Wingdings" panose="05000000000000000000" pitchFamily="2" charset="2"/>
              <a:buChar char="Ø"/>
            </a:pPr>
            <a:r>
              <a:rPr lang="en-US" sz="1800" dirty="0" err="1"/>
              <a:t>Garantisce</a:t>
            </a:r>
            <a:r>
              <a:rPr lang="en-US" sz="1800" dirty="0"/>
              <a:t> la </a:t>
            </a:r>
            <a:r>
              <a:rPr lang="en-US" sz="1800" dirty="0" err="1"/>
              <a:t>sicurezza</a:t>
            </a:r>
            <a:r>
              <a:rPr lang="en-US" sz="1800" dirty="0"/>
              <a:t> a </a:t>
            </a:r>
            <a:r>
              <a:rPr lang="en-US" sz="1800" dirty="0" err="1"/>
              <a:t>tutte</a:t>
            </a:r>
            <a:r>
              <a:rPr lang="en-US" sz="1800" dirty="0"/>
              <a:t> le </a:t>
            </a:r>
            <a:r>
              <a:rPr lang="en-US" sz="1800" dirty="0" err="1"/>
              <a:t>operazioni</a:t>
            </a:r>
            <a:r>
              <a:rPr lang="en-US" sz="1800" dirty="0"/>
              <a:t>;</a:t>
            </a:r>
          </a:p>
          <a:p>
            <a:pPr>
              <a:buClr>
                <a:srgbClr val="002060"/>
              </a:buClr>
              <a:buFont typeface="Wingdings" panose="05000000000000000000" pitchFamily="2" charset="2"/>
              <a:buChar char="Ø"/>
            </a:pPr>
            <a:r>
              <a:rPr lang="en-US" sz="1800" dirty="0"/>
              <a:t>Tempi di </a:t>
            </a:r>
            <a:r>
              <a:rPr lang="en-US" sz="1800" dirty="0" err="1"/>
              <a:t>risposta</a:t>
            </a:r>
            <a:r>
              <a:rPr lang="en-US" sz="1800" dirty="0"/>
              <a:t> </a:t>
            </a:r>
            <a:r>
              <a:rPr lang="en-US" sz="1800" dirty="0" err="1"/>
              <a:t>rapidi</a:t>
            </a:r>
            <a:r>
              <a:rPr lang="en-US" sz="1800" dirty="0"/>
              <a:t>;</a:t>
            </a:r>
          </a:p>
          <a:p>
            <a:pPr>
              <a:buClr>
                <a:srgbClr val="FF0000"/>
              </a:buClr>
              <a:buFont typeface="Wingdings" panose="05000000000000000000" pitchFamily="2" charset="2"/>
              <a:buChar char="Ø"/>
            </a:pPr>
            <a:r>
              <a:rPr lang="en-US" sz="1800" dirty="0"/>
              <a:t>Il Sistema è </a:t>
            </a:r>
            <a:r>
              <a:rPr lang="en-US" sz="1800" dirty="0" err="1"/>
              <a:t>manutenibile</a:t>
            </a:r>
            <a:r>
              <a:rPr lang="en-US" sz="1800" dirty="0"/>
              <a:t> e </a:t>
            </a:r>
            <a:r>
              <a:rPr lang="en-US" sz="1800" dirty="0" err="1"/>
              <a:t>portabile</a:t>
            </a:r>
            <a:r>
              <a:rPr lang="en-US" sz="1800" dirty="0"/>
              <a:t>.</a:t>
            </a:r>
          </a:p>
          <a:p>
            <a:pPr marL="0" indent="0">
              <a:buClr>
                <a:srgbClr val="FF0000"/>
              </a:buClr>
              <a:buNone/>
            </a:pPr>
            <a:endParaRPr lang="en-US" sz="1800" dirty="0"/>
          </a:p>
        </p:txBody>
      </p:sp>
      <p:sp>
        <p:nvSpPr>
          <p:cNvPr id="85" name="Segnaposto contenuto 2">
            <a:extLst>
              <a:ext uri="{FF2B5EF4-FFF2-40B4-BE49-F238E27FC236}">
                <a16:creationId xmlns:a16="http://schemas.microsoft.com/office/drawing/2014/main" id="{5DBAA86A-680A-4ED8-9FC4-406D0CCA220D}"/>
              </a:ext>
            </a:extLst>
          </p:cNvPr>
          <p:cNvSpPr txBox="1">
            <a:spLocks/>
          </p:cNvSpPr>
          <p:nvPr/>
        </p:nvSpPr>
        <p:spPr>
          <a:xfrm>
            <a:off x="3802460" y="-3087"/>
            <a:ext cx="4584032" cy="7411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it-IT" dirty="0"/>
              <a:t>Requisiti non-funzionali</a:t>
            </a:r>
          </a:p>
        </p:txBody>
      </p:sp>
    </p:spTree>
    <p:extLst>
      <p:ext uri="{BB962C8B-B14F-4D97-AF65-F5344CB8AC3E}">
        <p14:creationId xmlns:p14="http://schemas.microsoft.com/office/powerpoint/2010/main" val="136071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8"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9"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0"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2"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3"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4"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7"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9" name="Bottom Right">
            <a:extLst>
              <a:ext uri="{FF2B5EF4-FFF2-40B4-BE49-F238E27FC236}">
                <a16:creationId xmlns:a16="http://schemas.microsoft.com/office/drawing/2014/main" id="{DC909108-F42E-42CB-A99C-D90DAB8794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0" name="Graphic 157">
              <a:extLst>
                <a:ext uri="{FF2B5EF4-FFF2-40B4-BE49-F238E27FC236}">
                  <a16:creationId xmlns:a16="http://schemas.microsoft.com/office/drawing/2014/main" id="{8BCCB5FC-5754-43E5-B516-7C56226B67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1" name="Freeform: Shape 44">
                <a:extLst>
                  <a:ext uri="{FF2B5EF4-FFF2-40B4-BE49-F238E27FC236}">
                    <a16:creationId xmlns:a16="http://schemas.microsoft.com/office/drawing/2014/main" id="{5CBA7B0D-D346-4D0A-AC82-23BB849BD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45">
                <a:extLst>
                  <a:ext uri="{FF2B5EF4-FFF2-40B4-BE49-F238E27FC236}">
                    <a16:creationId xmlns:a16="http://schemas.microsoft.com/office/drawing/2014/main" id="{F2A85B8B-B3DB-448B-BCD3-80B9A6CAF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46">
                <a:extLst>
                  <a:ext uri="{FF2B5EF4-FFF2-40B4-BE49-F238E27FC236}">
                    <a16:creationId xmlns:a16="http://schemas.microsoft.com/office/drawing/2014/main" id="{F0C55ECD-51B3-46CB-ABB2-5A651D1E8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47">
                <a:extLst>
                  <a:ext uri="{FF2B5EF4-FFF2-40B4-BE49-F238E27FC236}">
                    <a16:creationId xmlns:a16="http://schemas.microsoft.com/office/drawing/2014/main" id="{94E08245-0236-4655-BBFD-4C0350F6A9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48">
                <a:extLst>
                  <a:ext uri="{FF2B5EF4-FFF2-40B4-BE49-F238E27FC236}">
                    <a16:creationId xmlns:a16="http://schemas.microsoft.com/office/drawing/2014/main" id="{DB9FA807-1A85-4E0F-8268-2E93BAC45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49">
                <a:extLst>
                  <a:ext uri="{FF2B5EF4-FFF2-40B4-BE49-F238E27FC236}">
                    <a16:creationId xmlns:a16="http://schemas.microsoft.com/office/drawing/2014/main" id="{AC858CAA-A2CC-422A-890E-BB5FF4209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6B6C3183-339E-4437-8B62-1D7E96C30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7" name="Freeform: Shape 43">
              <a:extLst>
                <a:ext uri="{FF2B5EF4-FFF2-40B4-BE49-F238E27FC236}">
                  <a16:creationId xmlns:a16="http://schemas.microsoft.com/office/drawing/2014/main" id="{7B850164-4919-4350-920C-E6EE5AF21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3D76D7ED-936C-406F-887B-A6A59DD33560}"/>
              </a:ext>
            </a:extLst>
          </p:cNvPr>
          <p:cNvSpPr>
            <a:spLocks noGrp="1"/>
          </p:cNvSpPr>
          <p:nvPr>
            <p:ph type="title"/>
          </p:nvPr>
        </p:nvSpPr>
        <p:spPr>
          <a:xfrm>
            <a:off x="7409930" y="744909"/>
            <a:ext cx="3776416" cy="3155419"/>
          </a:xfrm>
        </p:spPr>
        <p:txBody>
          <a:bodyPr vert="horz" lIns="91440" tIns="45720" rIns="91440" bIns="45720" rtlCol="0" anchor="b">
            <a:normAutofit/>
          </a:bodyPr>
          <a:lstStyle/>
          <a:p>
            <a:r>
              <a:rPr lang="en-US" sz="5400" kern="1200">
                <a:solidFill>
                  <a:schemeClr val="tx2"/>
                </a:solidFill>
                <a:latin typeface="+mj-lt"/>
                <a:ea typeface="+mj-ea"/>
                <a:cs typeface="+mj-cs"/>
              </a:rPr>
              <a:t>Use Case Diagram</a:t>
            </a:r>
          </a:p>
        </p:txBody>
      </p:sp>
      <p:pic>
        <p:nvPicPr>
          <p:cNvPr id="7" name="Immagine 6">
            <a:extLst>
              <a:ext uri="{FF2B5EF4-FFF2-40B4-BE49-F238E27FC236}">
                <a16:creationId xmlns:a16="http://schemas.microsoft.com/office/drawing/2014/main" id="{A9E65EFA-B19B-4E6F-A312-009C69CCF7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4751" y="442954"/>
            <a:ext cx="5207183" cy="3254489"/>
          </a:xfrm>
          <a:prstGeom prst="rect">
            <a:avLst/>
          </a:prstGeom>
        </p:spPr>
      </p:pic>
      <p:grpSp>
        <p:nvGrpSpPr>
          <p:cNvPr id="53" name="Top left">
            <a:extLst>
              <a:ext uri="{FF2B5EF4-FFF2-40B4-BE49-F238E27FC236}">
                <a16:creationId xmlns:a16="http://schemas.microsoft.com/office/drawing/2014/main" id="{4962E681-2F4B-4903-9942-C77B13A81F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4" name="Freeform: Shape 53">
              <a:extLst>
                <a:ext uri="{FF2B5EF4-FFF2-40B4-BE49-F238E27FC236}">
                  <a16:creationId xmlns:a16="http://schemas.microsoft.com/office/drawing/2014/main" id="{BA88604C-B6F0-44A0-A62D-3024645B2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Freeform: Shape 54">
              <a:extLst>
                <a:ext uri="{FF2B5EF4-FFF2-40B4-BE49-F238E27FC236}">
                  <a16:creationId xmlns:a16="http://schemas.microsoft.com/office/drawing/2014/main" id="{2A7210C2-CEF7-41FD-8974-93D6F02ED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55">
              <a:extLst>
                <a:ext uri="{FF2B5EF4-FFF2-40B4-BE49-F238E27FC236}">
                  <a16:creationId xmlns:a16="http://schemas.microsoft.com/office/drawing/2014/main" id="{378DDD80-3891-465E-BB60-4D8E11B844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79528DBF-6DD3-45D1-897B-306A37FEE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9" name="Freeform: Shape 57">
              <a:extLst>
                <a:ext uri="{FF2B5EF4-FFF2-40B4-BE49-F238E27FC236}">
                  <a16:creationId xmlns:a16="http://schemas.microsoft.com/office/drawing/2014/main" id="{320B7E20-44E8-4F25-89EB-017EF36D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0" name="Freeform: Shape 58">
              <a:extLst>
                <a:ext uri="{FF2B5EF4-FFF2-40B4-BE49-F238E27FC236}">
                  <a16:creationId xmlns:a16="http://schemas.microsoft.com/office/drawing/2014/main" id="{81D41203-6A6A-48A5-BCF0-66746BC85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59">
              <a:extLst>
                <a:ext uri="{FF2B5EF4-FFF2-40B4-BE49-F238E27FC236}">
                  <a16:creationId xmlns:a16="http://schemas.microsoft.com/office/drawing/2014/main" id="{9A7E4584-A81F-4A38-9987-E9E005499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60">
              <a:extLst>
                <a:ext uri="{FF2B5EF4-FFF2-40B4-BE49-F238E27FC236}">
                  <a16:creationId xmlns:a16="http://schemas.microsoft.com/office/drawing/2014/main" id="{72445772-C3DC-472B-B470-545680DB8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3" name="Cross">
            <a:extLst>
              <a:ext uri="{FF2B5EF4-FFF2-40B4-BE49-F238E27FC236}">
                <a16:creationId xmlns:a16="http://schemas.microsoft.com/office/drawing/2014/main" id="{B1667827-94D5-448C-A93D-841EC47A3A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4" name="Straight Connector 63">
              <a:extLst>
                <a:ext uri="{FF2B5EF4-FFF2-40B4-BE49-F238E27FC236}">
                  <a16:creationId xmlns:a16="http://schemas.microsoft.com/office/drawing/2014/main" id="{73E2B56B-C40E-420E-A93C-19F4481389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5" name="Straight Connector 64">
              <a:extLst>
                <a:ext uri="{FF2B5EF4-FFF2-40B4-BE49-F238E27FC236}">
                  <a16:creationId xmlns:a16="http://schemas.microsoft.com/office/drawing/2014/main" id="{B5A362CE-2E17-439E-8806-E42A4F364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Segnaposto contenuto 4">
            <a:extLst>
              <a:ext uri="{FF2B5EF4-FFF2-40B4-BE49-F238E27FC236}">
                <a16:creationId xmlns:a16="http://schemas.microsoft.com/office/drawing/2014/main" id="{0E5A651E-E4B0-4BE8-B837-AB38A70C0D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539035" y="3900328"/>
            <a:ext cx="5178714" cy="2775196"/>
          </a:xfrm>
          <a:prstGeom prst="rect">
            <a:avLst/>
          </a:prstGeom>
        </p:spPr>
      </p:pic>
    </p:spTree>
    <p:extLst>
      <p:ext uri="{BB962C8B-B14F-4D97-AF65-F5344CB8AC3E}">
        <p14:creationId xmlns:p14="http://schemas.microsoft.com/office/powerpoint/2010/main" val="2145542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Rectangle 6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2"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73" name="Freeform: Shape 72">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Freeform: Shape 73">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Shape 74">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Shape 75">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Shape 76">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Shape 77">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Shape 78">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Shape 79">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olo 1">
            <a:extLst>
              <a:ext uri="{FF2B5EF4-FFF2-40B4-BE49-F238E27FC236}">
                <a16:creationId xmlns:a16="http://schemas.microsoft.com/office/drawing/2014/main" id="{7D33C4F2-5367-412D-BF45-3710D161A197}"/>
              </a:ext>
            </a:extLst>
          </p:cNvPr>
          <p:cNvSpPr>
            <a:spLocks noGrp="1"/>
          </p:cNvSpPr>
          <p:nvPr>
            <p:ph type="title"/>
          </p:nvPr>
        </p:nvSpPr>
        <p:spPr>
          <a:xfrm>
            <a:off x="1198182" y="559813"/>
            <a:ext cx="3980254" cy="5577934"/>
          </a:xfrm>
        </p:spPr>
        <p:txBody>
          <a:bodyPr vert="horz" lIns="91440" tIns="45720" rIns="91440" bIns="45720" rtlCol="0">
            <a:normAutofit/>
          </a:bodyPr>
          <a:lstStyle/>
          <a:p>
            <a:r>
              <a:rPr lang="en-US" kern="1200">
                <a:latin typeface="+mj-lt"/>
                <a:ea typeface="+mj-ea"/>
                <a:cs typeface="+mj-cs"/>
              </a:rPr>
              <a:t>Scenario</a:t>
            </a:r>
          </a:p>
        </p:txBody>
      </p:sp>
      <p:grpSp>
        <p:nvGrpSpPr>
          <p:cNvPr id="82"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83"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85" name="Freeform: Shape 84">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Shape 86">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Shape 87">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Shape 89">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Shape 90">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4" name="Freeform: Shape 83">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4" name="Segnaposto contenuto 3">
            <a:extLst>
              <a:ext uri="{FF2B5EF4-FFF2-40B4-BE49-F238E27FC236}">
                <a16:creationId xmlns:a16="http://schemas.microsoft.com/office/drawing/2014/main" id="{38C261DC-9AB3-4584-BCAF-43119696F32A}"/>
              </a:ext>
            </a:extLst>
          </p:cNvPr>
          <p:cNvGraphicFramePr>
            <a:graphicFrameLocks noGrp="1"/>
          </p:cNvGraphicFramePr>
          <p:nvPr>
            <p:ph idx="1"/>
            <p:extLst>
              <p:ext uri="{D42A27DB-BD31-4B8C-83A1-F6EECF244321}">
                <p14:modId xmlns:p14="http://schemas.microsoft.com/office/powerpoint/2010/main" val="3960902835"/>
              </p:ext>
            </p:extLst>
          </p:nvPr>
        </p:nvGraphicFramePr>
        <p:xfrm>
          <a:off x="4010716" y="702675"/>
          <a:ext cx="6983102" cy="5290599"/>
        </p:xfrm>
        <a:graphic>
          <a:graphicData uri="http://schemas.openxmlformats.org/drawingml/2006/table">
            <a:tbl>
              <a:tblPr firstRow="1" bandRow="1"/>
              <a:tblGrid>
                <a:gridCol w="1120390">
                  <a:extLst>
                    <a:ext uri="{9D8B030D-6E8A-4147-A177-3AD203B41FA5}">
                      <a16:colId xmlns:a16="http://schemas.microsoft.com/office/drawing/2014/main" val="74061660"/>
                    </a:ext>
                  </a:extLst>
                </a:gridCol>
                <a:gridCol w="3025340">
                  <a:extLst>
                    <a:ext uri="{9D8B030D-6E8A-4147-A177-3AD203B41FA5}">
                      <a16:colId xmlns:a16="http://schemas.microsoft.com/office/drawing/2014/main" val="2340594127"/>
                    </a:ext>
                  </a:extLst>
                </a:gridCol>
                <a:gridCol w="2837372">
                  <a:extLst>
                    <a:ext uri="{9D8B030D-6E8A-4147-A177-3AD203B41FA5}">
                      <a16:colId xmlns:a16="http://schemas.microsoft.com/office/drawing/2014/main" val="3456622962"/>
                    </a:ext>
                  </a:extLst>
                </a:gridCol>
              </a:tblGrid>
              <a:tr h="384066">
                <a:tc>
                  <a:txBody>
                    <a:bodyPr/>
                    <a:lstStyle/>
                    <a:p>
                      <a:pPr algn="ctr" fontAlgn="ctr">
                        <a:lnSpc>
                          <a:spcPct val="107000"/>
                        </a:lnSpc>
                        <a:spcBef>
                          <a:spcPts val="0"/>
                        </a:spcBef>
                        <a:spcAft>
                          <a:spcPts val="800"/>
                        </a:spcAft>
                      </a:pPr>
                      <a:r>
                        <a:rPr lang="it-IT" sz="900" b="1" i="0" u="none" strike="noStrike" dirty="0">
                          <a:solidFill>
                            <a:srgbClr val="FFFFFF"/>
                          </a:solidFill>
                          <a:effectLst/>
                          <a:latin typeface="Century Gothic" panose="020B0502020202020204" pitchFamily="34" charset="0"/>
                          <a:ea typeface="Century Gotich"/>
                          <a:cs typeface="Century Gotich"/>
                        </a:rPr>
                        <a:t>NOME SCENARIO</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gridSpan="2">
                  <a:txBody>
                    <a:bodyPr/>
                    <a:lstStyle/>
                    <a:p>
                      <a:pPr algn="ctr" fontAlgn="ctr">
                        <a:lnSpc>
                          <a:spcPct val="107000"/>
                        </a:lnSpc>
                        <a:spcBef>
                          <a:spcPts val="0"/>
                        </a:spcBef>
                        <a:spcAft>
                          <a:spcPts val="800"/>
                        </a:spcAft>
                      </a:pPr>
                      <a:r>
                        <a:rPr lang="it-IT" sz="900" b="0" i="0" u="none" strike="noStrike">
                          <a:solidFill>
                            <a:srgbClr val="000000"/>
                          </a:solidFill>
                          <a:effectLst/>
                          <a:latin typeface="Century Gothic" panose="020B0502020202020204" pitchFamily="34" charset="0"/>
                          <a:ea typeface="Century Gotich"/>
                          <a:cs typeface="Century Gotich"/>
                        </a:rPr>
                        <a:t>SC15_Modifica_informazioni_pezzi_di_ricambio</a:t>
                      </a:r>
                      <a:endParaRPr lang="it-IT" sz="1500" b="0" i="0" u="none" strike="noStrike">
                        <a:effectLst/>
                        <a:latin typeface="Arial" panose="020B0604020202020204" pitchFamily="34" charset="0"/>
                      </a:endParaRPr>
                    </a:p>
                  </a:txBody>
                  <a:tcPr marL="75207" marR="75207" marT="37603" marB="3760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extLst>
                  <a:ext uri="{0D108BD9-81ED-4DB2-BD59-A6C34878D82A}">
                    <a16:rowId xmlns:a16="http://schemas.microsoft.com/office/drawing/2014/main" val="4233007112"/>
                  </a:ext>
                </a:extLst>
              </a:tr>
              <a:tr h="289218">
                <a:tc>
                  <a:txBody>
                    <a:bodyPr/>
                    <a:lstStyle/>
                    <a:p>
                      <a:pPr algn="ctr"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Century Gotich"/>
                          <a:cs typeface="Century Gotich"/>
                        </a:rPr>
                        <a:t>ATTORI</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gridSpan="2">
                  <a:txBody>
                    <a:bodyPr/>
                    <a:lstStyle/>
                    <a:p>
                      <a:pPr algn="ctr" fontAlgn="ctr">
                        <a:lnSpc>
                          <a:spcPct val="107000"/>
                        </a:lnSpc>
                        <a:spcBef>
                          <a:spcPts val="0"/>
                        </a:spcBef>
                        <a:spcAft>
                          <a:spcPts val="800"/>
                        </a:spcAft>
                      </a:pPr>
                      <a:r>
                        <a:rPr lang="it-IT" sz="900" b="0" i="0" u="none" strike="noStrike">
                          <a:solidFill>
                            <a:srgbClr val="000000"/>
                          </a:solidFill>
                          <a:effectLst/>
                          <a:latin typeface="Century Gothic" panose="020B0502020202020204" pitchFamily="34" charset="0"/>
                          <a:ea typeface="Century Gotich"/>
                          <a:cs typeface="Century Gotich"/>
                        </a:rPr>
                        <a:t>Manholo: Operatore magazzino</a:t>
                      </a:r>
                      <a:endParaRPr lang="it-IT" sz="1500" b="0" i="0" u="none" strike="noStrike">
                        <a:effectLst/>
                        <a:latin typeface="Arial" panose="020B0604020202020204" pitchFamily="34" charset="0"/>
                      </a:endParaRPr>
                    </a:p>
                  </a:txBody>
                  <a:tcPr marL="75207" marR="75207" marT="37603" marB="3760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extLst>
                  <a:ext uri="{0D108BD9-81ED-4DB2-BD59-A6C34878D82A}">
                    <a16:rowId xmlns:a16="http://schemas.microsoft.com/office/drawing/2014/main" val="473570107"/>
                  </a:ext>
                </a:extLst>
              </a:tr>
              <a:tr h="964427">
                <a:tc>
                  <a:txBody>
                    <a:bodyPr/>
                    <a:lstStyle/>
                    <a:p>
                      <a:pPr algn="ctr"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Century Gotich"/>
                          <a:cs typeface="Century Gotich"/>
                        </a:rPr>
                        <a:t>DESCRIZIONE</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gridSpan="2">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Ad ogni ordine effettuato dal sito, nel database viene aggiornata automaticamente, la quantità dei prodotti in giacenza. Il dipendente responsabile del magazzino che utilizzerà il software dovrà autenticarsi, per poter accedere alle funzionalità riguardanti la gestione degli ordini e del magazzino. Successivamente, potrà modificare le informazioni riguardanti i pezzi di ricambio presenti nel magazzino.</a:t>
                      </a:r>
                      <a:endParaRPr lang="it-IT" sz="1500" b="0" i="0" u="none" strike="noStrike" dirty="0">
                        <a:effectLst/>
                        <a:latin typeface="Arial" panose="020B0604020202020204" pitchFamily="34" charset="0"/>
                      </a:endParaRPr>
                    </a:p>
                  </a:txBody>
                  <a:tcPr marL="75207" marR="75207" marT="37603" marB="3760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extLst>
                  <a:ext uri="{0D108BD9-81ED-4DB2-BD59-A6C34878D82A}">
                    <a16:rowId xmlns:a16="http://schemas.microsoft.com/office/drawing/2014/main" val="2970576759"/>
                  </a:ext>
                </a:extLst>
              </a:tr>
              <a:tr h="626823">
                <a:tc>
                  <a:txBody>
                    <a:bodyPr/>
                    <a:lstStyle/>
                    <a:p>
                      <a:pPr algn="ctr"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Century Gotich"/>
                          <a:cs typeface="Century Gotich"/>
                        </a:rPr>
                        <a:t>VANTAGGIO</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gridSpan="2">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Il vantaggio fornito da questo scenario è legato alla gestione del flusso dell’operatore, e al controllo dei prodotti. L’operatore dovrà, infatti, modificare le informazioni attraverso la pagina dedicata e visibile solo a lui.</a:t>
                      </a:r>
                      <a:endParaRPr lang="it-IT" sz="1500" b="0" i="0" u="none" strike="noStrike" dirty="0">
                        <a:effectLst/>
                        <a:latin typeface="Arial" panose="020B0604020202020204" pitchFamily="34" charset="0"/>
                      </a:endParaRPr>
                    </a:p>
                  </a:txBody>
                  <a:tcPr marL="75207" marR="75207" marT="37603" marB="3760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extLst>
                  <a:ext uri="{0D108BD9-81ED-4DB2-BD59-A6C34878D82A}">
                    <a16:rowId xmlns:a16="http://schemas.microsoft.com/office/drawing/2014/main" val="1021822424"/>
                  </a:ext>
                </a:extLst>
              </a:tr>
              <a:tr h="215263">
                <a:tc rowSpan="7">
                  <a:txBody>
                    <a:bodyPr/>
                    <a:lstStyle/>
                    <a:p>
                      <a:pPr algn="ctr"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Century Gotich"/>
                          <a:cs typeface="Century Gotich"/>
                        </a:rPr>
                        <a:t>FLUSSO DI EVENTI</a:t>
                      </a:r>
                      <a:endParaRPr lang="it-IT" sz="1500" b="0" i="0" u="none" strike="noStrike">
                        <a:effectLst/>
                        <a:latin typeface="Arial" panose="020B0604020202020204" pitchFamily="34" charset="0"/>
                      </a:endParaRPr>
                    </a:p>
                  </a:txBody>
                  <a:tcPr marL="75207" marR="75207" marT="37603" marB="3760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OPERATORE MAGAZZINO</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algn="ctr" fontAlgn="ctr">
                        <a:lnSpc>
                          <a:spcPct val="107000"/>
                        </a:lnSpc>
                        <a:spcBef>
                          <a:spcPts val="0"/>
                        </a:spcBef>
                        <a:spcAft>
                          <a:spcPts val="800"/>
                        </a:spcAft>
                      </a:pPr>
                      <a:r>
                        <a:rPr lang="it-IT" sz="900" b="0" i="0" u="none" strike="noStrike">
                          <a:solidFill>
                            <a:srgbClr val="000000"/>
                          </a:solidFill>
                          <a:effectLst/>
                          <a:latin typeface="Century Gothic" panose="020B0502020202020204" pitchFamily="34" charset="0"/>
                          <a:ea typeface="Century Gotich"/>
                          <a:cs typeface="Century Gotich"/>
                        </a:rPr>
                        <a:t>SISTEMA</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899464621"/>
                  </a:ext>
                </a:extLst>
              </a:tr>
              <a:tr h="384066">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L’operatore si reca nella home page della pagina e si logga.</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fontAlgn="ctr">
                        <a:lnSpc>
                          <a:spcPct val="107000"/>
                        </a:lnSpc>
                        <a:spcBef>
                          <a:spcPts val="0"/>
                        </a:spcBef>
                        <a:spcAft>
                          <a:spcPts val="800"/>
                        </a:spcAft>
                      </a:pPr>
                      <a:r>
                        <a:rPr lang="it-IT" sz="900" b="0" i="0" u="none" strike="noStrike">
                          <a:effectLst/>
                          <a:latin typeface="Century Gothic" panose="020B0502020202020204" pitchFamily="34" charset="0"/>
                          <a:ea typeface="Century Gotich"/>
                          <a:cs typeface="Century Gotich"/>
                        </a:rPr>
                        <a:t> </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282033030"/>
                  </a:ext>
                </a:extLst>
              </a:tr>
              <a:tr h="552868">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dirty="0">
                          <a:effectLst/>
                          <a:latin typeface="Century Gothic" panose="020B0502020202020204" pitchFamily="34" charset="0"/>
                          <a:ea typeface="Century Gotich"/>
                          <a:cs typeface="Century Gotich"/>
                        </a:rPr>
                        <a:t> </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Il Sistema verifica la validità dei dati ed autorizza l’accesso alla pagina dedicata.</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3105172750"/>
                  </a:ext>
                </a:extLst>
              </a:tr>
              <a:tr h="552868">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a:solidFill>
                            <a:srgbClr val="000000"/>
                          </a:solidFill>
                          <a:effectLst/>
                          <a:latin typeface="Century Gothic" panose="020B0502020202020204" pitchFamily="34" charset="0"/>
                          <a:ea typeface="Century Gotich"/>
                          <a:cs typeface="Century Gotich"/>
                        </a:rPr>
                        <a:t>L’operatore accede alla pagina per la modifica delle informazioni attraverso l’apposito pulsante.</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fontAlgn="ctr">
                        <a:lnSpc>
                          <a:spcPct val="107000"/>
                        </a:lnSpc>
                        <a:spcBef>
                          <a:spcPts val="0"/>
                        </a:spcBef>
                        <a:spcAft>
                          <a:spcPts val="800"/>
                        </a:spcAft>
                      </a:pPr>
                      <a:r>
                        <a:rPr lang="it-IT" sz="900" b="0" i="0" u="none" strike="noStrike" dirty="0">
                          <a:effectLst/>
                          <a:latin typeface="Century Gothic" panose="020B0502020202020204" pitchFamily="34" charset="0"/>
                          <a:ea typeface="Century Gotich"/>
                          <a:cs typeface="Century Gotich"/>
                        </a:rPr>
                        <a:t> </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2862236154"/>
                  </a:ext>
                </a:extLst>
              </a:tr>
              <a:tr h="384066">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a:effectLst/>
                          <a:latin typeface="Century Gothic" panose="020B0502020202020204" pitchFamily="34" charset="0"/>
                          <a:ea typeface="Century Gotich"/>
                          <a:cs typeface="Century Gotich"/>
                        </a:rPr>
                        <a:t> </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Il Sistema mostra la pagina con tutti i pezzi di ricambio.</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3864081888"/>
                  </a:ext>
                </a:extLst>
              </a:tr>
              <a:tr h="552868">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a:solidFill>
                            <a:srgbClr val="000000"/>
                          </a:solidFill>
                          <a:effectLst/>
                          <a:latin typeface="Century Gothic" panose="020B0502020202020204" pitchFamily="34" charset="0"/>
                          <a:ea typeface="Century Gotich"/>
                          <a:cs typeface="Century Gotich"/>
                        </a:rPr>
                        <a:t>L’operatore seleziona il pezzo di ricambio da modificare e ne modifica le informazioni.</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fontAlgn="ctr">
                        <a:lnSpc>
                          <a:spcPct val="107000"/>
                        </a:lnSpc>
                        <a:spcBef>
                          <a:spcPts val="0"/>
                        </a:spcBef>
                        <a:spcAft>
                          <a:spcPts val="800"/>
                        </a:spcAft>
                      </a:pPr>
                      <a:r>
                        <a:rPr lang="it-IT" sz="900" b="0" i="0" u="none" strike="noStrike" dirty="0">
                          <a:effectLst/>
                          <a:latin typeface="Century Gothic" panose="020B0502020202020204" pitchFamily="34" charset="0"/>
                          <a:ea typeface="Century Gotich"/>
                          <a:cs typeface="Century Gotich"/>
                        </a:rPr>
                        <a:t> </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900543968"/>
                  </a:ext>
                </a:extLst>
              </a:tr>
              <a:tr h="384066">
                <a:tc vMerge="1">
                  <a:txBody>
                    <a:bodyPr/>
                    <a:lstStyle/>
                    <a:p>
                      <a:endParaRPr lang="it-IT"/>
                    </a:p>
                  </a:txBody>
                  <a:tcPr/>
                </a:tc>
                <a:tc>
                  <a:txBody>
                    <a:bodyPr/>
                    <a:lstStyle/>
                    <a:p>
                      <a:pPr algn="ctr" fontAlgn="ctr">
                        <a:lnSpc>
                          <a:spcPct val="107000"/>
                        </a:lnSpc>
                        <a:spcBef>
                          <a:spcPts val="0"/>
                        </a:spcBef>
                        <a:spcAft>
                          <a:spcPts val="800"/>
                        </a:spcAft>
                      </a:pPr>
                      <a:r>
                        <a:rPr lang="it-IT" sz="900" b="0" i="0" u="none" strike="noStrike">
                          <a:effectLst/>
                          <a:latin typeface="Century Gothic" panose="020B0502020202020204" pitchFamily="34" charset="0"/>
                          <a:ea typeface="Century Gotich"/>
                          <a:cs typeface="Century Gotich"/>
                        </a:rPr>
                        <a:t> </a:t>
                      </a:r>
                      <a:endParaRPr lang="it-IT" sz="1500" b="0" i="0" u="none" strike="noStrike">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a:txBody>
                    <a:bodyPr/>
                    <a:lstStyle/>
                    <a:p>
                      <a:pPr algn="ctr" fontAlgn="ctr">
                        <a:lnSpc>
                          <a:spcPct val="107000"/>
                        </a:lnSpc>
                        <a:spcBef>
                          <a:spcPts val="0"/>
                        </a:spcBef>
                        <a:spcAft>
                          <a:spcPts val="800"/>
                        </a:spcAft>
                      </a:pPr>
                      <a:r>
                        <a:rPr lang="it-IT" sz="900" b="0" i="0" u="none" strike="noStrike" dirty="0">
                          <a:solidFill>
                            <a:srgbClr val="000000"/>
                          </a:solidFill>
                          <a:effectLst/>
                          <a:latin typeface="Century Gothic" panose="020B0502020202020204" pitchFamily="34" charset="0"/>
                          <a:ea typeface="Century Gotich"/>
                          <a:cs typeface="Century Gotich"/>
                        </a:rPr>
                        <a:t>Il sistema verifica i dati e rende effettiva la modifica.</a:t>
                      </a:r>
                      <a:endParaRPr lang="it-IT" sz="1500" b="0" i="0" u="none" strike="noStrike" dirty="0">
                        <a:effectLst/>
                        <a:latin typeface="Arial" panose="020B0604020202020204" pitchFamily="34" charset="0"/>
                      </a:endParaRPr>
                    </a:p>
                  </a:txBody>
                  <a:tcPr marL="56405" marR="56405" marT="783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3704134811"/>
                  </a:ext>
                </a:extLst>
              </a:tr>
            </a:tbl>
          </a:graphicData>
        </a:graphic>
      </p:graphicFrame>
    </p:spTree>
    <p:extLst>
      <p:ext uri="{BB962C8B-B14F-4D97-AF65-F5344CB8AC3E}">
        <p14:creationId xmlns:p14="http://schemas.microsoft.com/office/powerpoint/2010/main" val="101696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Bottom Right">
            <a:extLst>
              <a:ext uri="{FF2B5EF4-FFF2-40B4-BE49-F238E27FC236}">
                <a16:creationId xmlns:a16="http://schemas.microsoft.com/office/drawing/2014/main" id="{5656314A-7360-472A-85B1-0CC7D3C5C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40" name="Freeform: Shape 39">
              <a:extLst>
                <a:ext uri="{FF2B5EF4-FFF2-40B4-BE49-F238E27FC236}">
                  <a16:creationId xmlns:a16="http://schemas.microsoft.com/office/drawing/2014/main" id="{63499FD5-DA9A-40DA-93B7-3903B0FB6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Graphic 157">
              <a:extLst>
                <a:ext uri="{FF2B5EF4-FFF2-40B4-BE49-F238E27FC236}">
                  <a16:creationId xmlns:a16="http://schemas.microsoft.com/office/drawing/2014/main" id="{0A52B7C2-CDEF-4E8C-BEC4-F83F5A7E37B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3" name="Freeform: Shape 42">
                <a:extLst>
                  <a:ext uri="{FF2B5EF4-FFF2-40B4-BE49-F238E27FC236}">
                    <a16:creationId xmlns:a16="http://schemas.microsoft.com/office/drawing/2014/main" id="{DFEF0EC5-5A73-49D5-B41D-BE464CB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A78AC46-8358-46F7-8053-BDB805B2A6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D9EBE72-EB96-46AF-9479-A0B4E2F50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778FF3A-B709-48E2-977C-350725CE9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5CEE22A-EC37-49DA-AFBD-BC5C07695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B48EED8-5833-438B-BDC4-5D529230D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5354540-D1D5-44A1-B33C-E3782C8BE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2" name="Freeform: Shape 41">
              <a:extLst>
                <a:ext uri="{FF2B5EF4-FFF2-40B4-BE49-F238E27FC236}">
                  <a16:creationId xmlns:a16="http://schemas.microsoft.com/office/drawing/2014/main" id="{E72143CA-33C4-4A6C-99B9-0EB5F0677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olo 1">
            <a:extLst>
              <a:ext uri="{FF2B5EF4-FFF2-40B4-BE49-F238E27FC236}">
                <a16:creationId xmlns:a16="http://schemas.microsoft.com/office/drawing/2014/main" id="{EAE17AAD-06DA-4991-A822-54B73860377D}"/>
              </a:ext>
            </a:extLst>
          </p:cNvPr>
          <p:cNvSpPr>
            <a:spLocks noGrp="1"/>
          </p:cNvSpPr>
          <p:nvPr>
            <p:ph type="title"/>
          </p:nvPr>
        </p:nvSpPr>
        <p:spPr>
          <a:xfrm>
            <a:off x="8413487" y="2763515"/>
            <a:ext cx="3265442" cy="1147886"/>
          </a:xfrm>
        </p:spPr>
        <p:txBody>
          <a:bodyPr vert="horz" lIns="91440" tIns="45720" rIns="91440" bIns="45720" rtlCol="0" anchor="b">
            <a:normAutofit/>
          </a:bodyPr>
          <a:lstStyle/>
          <a:p>
            <a:r>
              <a:rPr lang="en-US" sz="5400" kern="1200" dirty="0">
                <a:solidFill>
                  <a:schemeClr val="tx2"/>
                </a:solidFill>
                <a:latin typeface="+mj-lt"/>
                <a:ea typeface="+mj-ea"/>
                <a:cs typeface="+mj-cs"/>
              </a:rPr>
              <a:t>Use Case</a:t>
            </a:r>
          </a:p>
        </p:txBody>
      </p:sp>
      <p:grpSp>
        <p:nvGrpSpPr>
          <p:cNvPr id="51" name="Top left">
            <a:extLst>
              <a:ext uri="{FF2B5EF4-FFF2-40B4-BE49-F238E27FC236}">
                <a16:creationId xmlns:a16="http://schemas.microsoft.com/office/drawing/2014/main" id="{3530084A-AE46-40C3-AEC2-05AE51DBE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2" name="Freeform: Shape 51">
              <a:extLst>
                <a:ext uri="{FF2B5EF4-FFF2-40B4-BE49-F238E27FC236}">
                  <a16:creationId xmlns:a16="http://schemas.microsoft.com/office/drawing/2014/main" id="{2EB1988D-D0C1-4769-952F-AFED38C2C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C51D1B66-2529-4A19-8440-105458F1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9754BAC8-DD8C-4971-9849-97F66DDEE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551C64B0-B7BA-43EF-8165-A989D1EE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83A9894D-475B-4629-9643-CEB6BEEF5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0E5E81DE-AC91-47A7-BCB7-F0C46AE19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182FC6CF-DCC9-469A-B15F-405E32C5B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F1624A4-F120-495F-BCDC-908EAC4C1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61" name="Cross">
            <a:extLst>
              <a:ext uri="{FF2B5EF4-FFF2-40B4-BE49-F238E27FC236}">
                <a16:creationId xmlns:a16="http://schemas.microsoft.com/office/drawing/2014/main" id="{7486C3FB-E613-42EE-BB94-C836C35091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62" name="Straight Connector 61">
              <a:extLst>
                <a:ext uri="{FF2B5EF4-FFF2-40B4-BE49-F238E27FC236}">
                  <a16:creationId xmlns:a16="http://schemas.microsoft.com/office/drawing/2014/main" id="{2A4D2DB4-ADC6-454F-88D2-920131F2BB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DC9C2CC8-1779-42F6-95C3-C68E02716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aphicFrame>
        <p:nvGraphicFramePr>
          <p:cNvPr id="4" name="Segnaposto contenuto 3">
            <a:extLst>
              <a:ext uri="{FF2B5EF4-FFF2-40B4-BE49-F238E27FC236}">
                <a16:creationId xmlns:a16="http://schemas.microsoft.com/office/drawing/2014/main" id="{C9E4810B-A0C3-424E-A799-16FD797C1359}"/>
              </a:ext>
            </a:extLst>
          </p:cNvPr>
          <p:cNvGraphicFramePr>
            <a:graphicFrameLocks noGrp="1"/>
          </p:cNvGraphicFramePr>
          <p:nvPr>
            <p:ph idx="1"/>
            <p:extLst>
              <p:ext uri="{D42A27DB-BD31-4B8C-83A1-F6EECF244321}">
                <p14:modId xmlns:p14="http://schemas.microsoft.com/office/powerpoint/2010/main" val="2235772770"/>
              </p:ext>
            </p:extLst>
          </p:nvPr>
        </p:nvGraphicFramePr>
        <p:xfrm>
          <a:off x="603228" y="790575"/>
          <a:ext cx="7335050" cy="5887056"/>
        </p:xfrm>
        <a:graphic>
          <a:graphicData uri="http://schemas.openxmlformats.org/drawingml/2006/table">
            <a:tbl>
              <a:tblPr bandRow="1"/>
              <a:tblGrid>
                <a:gridCol w="645249">
                  <a:extLst>
                    <a:ext uri="{9D8B030D-6E8A-4147-A177-3AD203B41FA5}">
                      <a16:colId xmlns:a16="http://schemas.microsoft.com/office/drawing/2014/main" val="3470790467"/>
                    </a:ext>
                  </a:extLst>
                </a:gridCol>
                <a:gridCol w="1708749">
                  <a:extLst>
                    <a:ext uri="{9D8B030D-6E8A-4147-A177-3AD203B41FA5}">
                      <a16:colId xmlns:a16="http://schemas.microsoft.com/office/drawing/2014/main" val="1170642484"/>
                    </a:ext>
                  </a:extLst>
                </a:gridCol>
                <a:gridCol w="232905">
                  <a:extLst>
                    <a:ext uri="{9D8B030D-6E8A-4147-A177-3AD203B41FA5}">
                      <a16:colId xmlns:a16="http://schemas.microsoft.com/office/drawing/2014/main" val="2678479361"/>
                    </a:ext>
                  </a:extLst>
                </a:gridCol>
                <a:gridCol w="2750769">
                  <a:extLst>
                    <a:ext uri="{9D8B030D-6E8A-4147-A177-3AD203B41FA5}">
                      <a16:colId xmlns:a16="http://schemas.microsoft.com/office/drawing/2014/main" val="2526908350"/>
                    </a:ext>
                  </a:extLst>
                </a:gridCol>
                <a:gridCol w="839182">
                  <a:extLst>
                    <a:ext uri="{9D8B030D-6E8A-4147-A177-3AD203B41FA5}">
                      <a16:colId xmlns:a16="http://schemas.microsoft.com/office/drawing/2014/main" val="2601895825"/>
                    </a:ext>
                  </a:extLst>
                </a:gridCol>
                <a:gridCol w="1158196">
                  <a:extLst>
                    <a:ext uri="{9D8B030D-6E8A-4147-A177-3AD203B41FA5}">
                      <a16:colId xmlns:a16="http://schemas.microsoft.com/office/drawing/2014/main" val="3187851952"/>
                    </a:ext>
                  </a:extLst>
                </a:gridCol>
              </a:tblGrid>
              <a:tr h="225924">
                <a:tc rowSpan="3" gridSpan="3">
                  <a:txBody>
                    <a:bodyPr/>
                    <a:lstStyle/>
                    <a:p>
                      <a:pPr algn="l" fontAlgn="ctr">
                        <a:lnSpc>
                          <a:spcPct val="107000"/>
                        </a:lnSpc>
                        <a:spcBef>
                          <a:spcPts val="0"/>
                        </a:spcBef>
                        <a:spcAft>
                          <a:spcPts val="800"/>
                        </a:spcAft>
                      </a:pPr>
                      <a:r>
                        <a:rPr lang="en-US" sz="900" b="1" i="0" u="none" strike="noStrike" dirty="0" err="1">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Identificativo</a:t>
                      </a:r>
                      <a:endParaRPr lang="en-US" sz="1400" b="0" i="0" u="none" strike="noStrike" dirty="0">
                        <a:effectLst/>
                        <a:latin typeface="Arial" panose="020B0604020202020204" pitchFamily="34" charset="0"/>
                      </a:endParaRPr>
                    </a:p>
                    <a:p>
                      <a:pPr algn="l" fontAlgn="ctr">
                        <a:lnSpc>
                          <a:spcPct val="107000"/>
                        </a:lnSpc>
                        <a:spcBef>
                          <a:spcPts val="0"/>
                        </a:spcBef>
                        <a:spcAft>
                          <a:spcPts val="800"/>
                        </a:spcAft>
                      </a:pPr>
                      <a:r>
                        <a:rPr lang="en-US" sz="900" b="1" i="0" u="none" strike="noStrike"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UC_4</a:t>
                      </a:r>
                      <a:endParaRPr lang="en-US"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rowSpan="3" hMerge="1">
                  <a:txBody>
                    <a:bodyPr/>
                    <a:lstStyle/>
                    <a:p>
                      <a:endParaRPr lang="it-IT"/>
                    </a:p>
                  </a:txBody>
                  <a:tcPr/>
                </a:tc>
                <a:tc rowSpan="3" hMerge="1">
                  <a:txBody>
                    <a:bodyPr/>
                    <a:lstStyle/>
                    <a:p>
                      <a:endParaRPr lang="it-IT"/>
                    </a:p>
                  </a:txBody>
                  <a:tcPr/>
                </a:tc>
                <a:tc rowSpan="3">
                  <a:txBody>
                    <a:bodyPr/>
                    <a:lstStyle/>
                    <a:p>
                      <a:pPr algn="l" fontAlgn="ctr">
                        <a:lnSpc>
                          <a:spcPct val="107000"/>
                        </a:lnSpc>
                        <a:spcBef>
                          <a:spcPts val="0"/>
                        </a:spcBef>
                        <a:spcAft>
                          <a:spcPts val="800"/>
                        </a:spcAft>
                      </a:pPr>
                      <a:r>
                        <a:rPr lang="it-IT" sz="900" b="1" i="0" u="none" strike="noStrike"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Modifica informazioni pezzi di ricambio</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Data</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06/11/20</a:t>
                      </a:r>
                      <a:endParaRPr lang="it-IT" dirty="0"/>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3820630284"/>
                  </a:ext>
                </a:extLst>
              </a:tr>
              <a:tr h="214535">
                <a:tc gridSpan="3" vMerge="1">
                  <a:txBody>
                    <a:bodyPr/>
                    <a:lstStyle/>
                    <a:p>
                      <a:endParaRPr lang="it-IT"/>
                    </a:p>
                  </a:txBody>
                  <a:tcPr/>
                </a:tc>
                <a:tc hMerge="1" vMerge="1">
                  <a:txBody>
                    <a:bodyPr/>
                    <a:lstStyle/>
                    <a:p>
                      <a:endParaRPr lang="it-IT"/>
                    </a:p>
                  </a:txBody>
                  <a:tcPr/>
                </a:tc>
                <a:tc hMerge="1" vMerge="1">
                  <a:txBody>
                    <a:bodyPr/>
                    <a:lstStyle/>
                    <a:p>
                      <a:endParaRPr lang="it-IT"/>
                    </a:p>
                  </a:txBody>
                  <a:tcPr/>
                </a:tc>
                <a:tc vMerge="1">
                  <a:txBody>
                    <a:bodyPr/>
                    <a:lstStyle/>
                    <a:p>
                      <a:endParaRPr lang="it-IT"/>
                    </a:p>
                  </a:txBody>
                  <a:tcPr/>
                </a:tc>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Vers.</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0.06</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605249745"/>
                  </a:ext>
                </a:extLst>
              </a:tr>
              <a:tr h="214535">
                <a:tc gridSpan="3" vMerge="1">
                  <a:txBody>
                    <a:bodyPr/>
                    <a:lstStyle/>
                    <a:p>
                      <a:endParaRPr lang="it-IT"/>
                    </a:p>
                  </a:txBody>
                  <a:tcPr/>
                </a:tc>
                <a:tc hMerge="1" vMerge="1">
                  <a:txBody>
                    <a:bodyPr/>
                    <a:lstStyle/>
                    <a:p>
                      <a:endParaRPr lang="it-IT"/>
                    </a:p>
                  </a:txBody>
                  <a:tcPr/>
                </a:tc>
                <a:tc hMerge="1" vMerge="1">
                  <a:txBody>
                    <a:bodyPr/>
                    <a:lstStyle/>
                    <a:p>
                      <a:endParaRPr lang="it-IT"/>
                    </a:p>
                  </a:txBody>
                  <a:tcPr/>
                </a:tc>
                <a:tc vMerge="1">
                  <a:txBody>
                    <a:bodyPr/>
                    <a:lstStyle/>
                    <a:p>
                      <a:endParaRPr lang="it-IT"/>
                    </a:p>
                  </a:txBody>
                  <a:tcPr/>
                </a:tc>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Autore</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D’Anello Fabio</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extLst>
                  <a:ext uri="{0D108BD9-81ED-4DB2-BD59-A6C34878D82A}">
                    <a16:rowId xmlns:a16="http://schemas.microsoft.com/office/drawing/2014/main" val="2328096042"/>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Descrizione</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Lo use case fornisce la funzionalità per modificare informazioni sui pezzi di ricambio.</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46986900"/>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Attore Principale</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Operatore magazzino: </a:t>
                      </a: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modifica le informazioni sui pezzi di ricambio.</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87897956"/>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Attori secondari</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NA</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63806554"/>
                  </a:ext>
                </a:extLst>
              </a:tr>
              <a:tr h="339726">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Entry Condition</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L’operatore del magazzino deve aver effettuato l’accesso al sistema come dipendente e visualizza la pagina contenente la lista dei pezzi di ricambio disponibili</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697261260"/>
                  </a:ext>
                </a:extLst>
              </a:tr>
              <a:tr h="458408">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Exit condition</a:t>
                      </a:r>
                      <a:endParaRPr lang="en-US" sz="1400" b="0" i="0" u="none" strike="noStrike">
                        <a:effectLst/>
                        <a:latin typeface="Arial" panose="020B0604020202020204" pitchFamily="34" charset="0"/>
                      </a:endParaRPr>
                    </a:p>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On success</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Le informazioni del pezzo di ricambio vengono modificate correttamente.</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889490930"/>
                  </a:ext>
                </a:extLst>
              </a:tr>
              <a:tr h="458408">
                <a:tc gridSpan="3">
                  <a:txBody>
                    <a:bodyPr/>
                    <a:lstStyle/>
                    <a:p>
                      <a:pPr algn="l" fontAlgn="ctr">
                        <a:lnSpc>
                          <a:spcPct val="107000"/>
                        </a:lnSpc>
                        <a:spcBef>
                          <a:spcPts val="0"/>
                        </a:spcBef>
                        <a:spcAft>
                          <a:spcPts val="800"/>
                        </a:spcAft>
                      </a:pPr>
                      <a:r>
                        <a:rPr lang="en-US" sz="900" b="1" i="0" u="none" strike="noStrike"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Exit condition</a:t>
                      </a:r>
                      <a:endParaRPr lang="en-US" sz="1400" b="0" i="0" u="none" strike="noStrike" dirty="0">
                        <a:effectLst/>
                        <a:latin typeface="Arial" panose="020B0604020202020204" pitchFamily="34" charset="0"/>
                      </a:endParaRPr>
                    </a:p>
                    <a:p>
                      <a:pPr algn="l" fontAlgn="ctr">
                        <a:lnSpc>
                          <a:spcPct val="107000"/>
                        </a:lnSpc>
                        <a:spcBef>
                          <a:spcPts val="0"/>
                        </a:spcBef>
                        <a:spcAft>
                          <a:spcPts val="800"/>
                        </a:spcAft>
                      </a:pPr>
                      <a:r>
                        <a:rPr lang="en-US" sz="900" b="1" i="0" u="none" strike="noStrike" dirty="0">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On failure</a:t>
                      </a:r>
                      <a:endParaRPr lang="en-US"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Le informazioni del pezzo di ricambio non vengono modificate correttamente.</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391439143"/>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Rilevanza/User Priority</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Alta</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782214180"/>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Frequenza stimata</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2/Mese</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69040971"/>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Extension point</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NA</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16316756"/>
                  </a:ext>
                </a:extLst>
              </a:tr>
              <a:tr h="225924">
                <a:tc gridSpan="3">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Generalization of</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NA</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851618347"/>
                  </a:ext>
                </a:extLst>
              </a:tr>
              <a:tr h="225924">
                <a:tc gridSpan="6">
                  <a:txBody>
                    <a:bodyPr/>
                    <a:lstStyle/>
                    <a:p>
                      <a:pPr algn="l"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Flusso di Eventi Principale/Main Scenario</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49784050"/>
                  </a:ext>
                </a:extLst>
              </a:tr>
              <a:tr h="214535">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1.</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Operatore magazzino:</a:t>
                      </a:r>
                      <a:endParaRPr lang="it-IT"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gridSpan="4">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L’operatore del magazzino richiede la pagina contenente la lista dei pezzi di ricambio disponibili</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548331500"/>
                  </a:ext>
                </a:extLst>
              </a:tr>
              <a:tr h="214535">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2.</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Sistema:</a:t>
                      </a:r>
                      <a:endParaRPr lang="it-IT"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gridSpan="4">
                  <a:txBody>
                    <a:bodyPr/>
                    <a:lstStyle/>
                    <a:p>
                      <a:pPr algn="l" fontAlgn="ctr">
                        <a:lnSpc>
                          <a:spcPct val="107000"/>
                        </a:lnSpc>
                        <a:spcBef>
                          <a:spcPts val="0"/>
                        </a:spcBef>
                        <a:spcAft>
                          <a:spcPts val="800"/>
                        </a:spcAft>
                      </a:pPr>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Il sistema presenta all’operatore del magazzino la pagina richiesta</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4047892"/>
                  </a:ext>
                </a:extLst>
              </a:tr>
              <a:tr h="214535">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3.</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Operatore magazzino:</a:t>
                      </a:r>
                      <a:endParaRPr lang="it-IT"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gridSpan="4">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L’operatore del magazzino seleziona il pezzo di ricambio e ne modifica le informazioni</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672518476"/>
                  </a:ext>
                </a:extLst>
              </a:tr>
              <a:tr h="214535">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4.</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a:txBody>
                    <a:bodyPr/>
                    <a:lstStyle/>
                    <a:p>
                      <a:pPr algn="l" fontAlgn="ctr">
                        <a:lnSpc>
                          <a:spcPct val="107000"/>
                        </a:lnSpc>
                        <a:spcBef>
                          <a:spcPts val="0"/>
                        </a:spcBef>
                        <a:spcAft>
                          <a:spcPts val="800"/>
                        </a:spcAft>
                      </a:pPr>
                      <a:r>
                        <a:rPr lang="it-IT" sz="800" b="1"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Sistema:</a:t>
                      </a:r>
                      <a:endParaRPr lang="it-IT"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gridSpan="4">
                  <a:txBody>
                    <a:bodyPr/>
                    <a:lstStyle/>
                    <a:p>
                      <a:pPr algn="l" fontAlgn="ctr">
                        <a:lnSpc>
                          <a:spcPct val="107000"/>
                        </a:lnSpc>
                        <a:spcBef>
                          <a:spcPts val="0"/>
                        </a:spcBef>
                        <a:spcAft>
                          <a:spcPts val="800"/>
                        </a:spcAft>
                      </a:pPr>
                      <a:r>
                        <a:rPr lang="it-IT" sz="800" b="0" i="0" u="none" strike="noStrike">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Il sistema mostra la lista dei pezzi di ricambio con le informazioni aggiornate</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808341053"/>
                  </a:ext>
                </a:extLst>
              </a:tr>
              <a:tr h="225924">
                <a:tc gridSpan="6">
                  <a:txBody>
                    <a:bodyPr/>
                    <a:lstStyle/>
                    <a:p>
                      <a:pPr algn="l" fontAlgn="ctr">
                        <a:lnSpc>
                          <a:spcPct val="107000"/>
                        </a:lnSpc>
                        <a:spcBef>
                          <a:spcPts val="0"/>
                        </a:spcBef>
                        <a:spcAft>
                          <a:spcPts val="800"/>
                        </a:spcAft>
                      </a:pPr>
                      <a:r>
                        <a:rPr lang="it-IT"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I Scenario/Flusso di eventi Alternativo:  Errore nell’inserimento dei dati.</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328681112"/>
                  </a:ext>
                </a:extLst>
              </a:tr>
              <a:tr h="214535">
                <a:tc>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4.1</a:t>
                      </a:r>
                      <a:endParaRPr lang="en-US" sz="1400" b="0" i="0" u="none" strike="noStrike">
                        <a:effectLst/>
                        <a:latin typeface="Arial" panose="020B0604020202020204" pitchFamily="34" charset="0"/>
                      </a:endParaRPr>
                    </a:p>
                  </a:txBody>
                  <a:tcPr marL="40020" marR="40020" marT="55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gridSpan="2">
                  <a:txBody>
                    <a:bodyPr/>
                    <a:lstStyle/>
                    <a:p>
                      <a:pPr algn="l" fontAlgn="ctr">
                        <a:lnSpc>
                          <a:spcPct val="107000"/>
                        </a:lnSpc>
                        <a:spcBef>
                          <a:spcPts val="0"/>
                        </a:spcBef>
                        <a:spcAft>
                          <a:spcPts val="800"/>
                        </a:spcAft>
                      </a:pPr>
                      <a:r>
                        <a:rPr lang="it-IT" sz="800" b="1"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Sistema:</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gridSpan="3">
                  <a:txBody>
                    <a:bodyPr/>
                    <a:lstStyle/>
                    <a:p>
                      <a:pPr algn="l" fontAlgn="ctr">
                        <a:lnSpc>
                          <a:spcPct val="107000"/>
                        </a:lnSpc>
                        <a:spcBef>
                          <a:spcPts val="0"/>
                        </a:spcBef>
                        <a:spcAft>
                          <a:spcPts val="800"/>
                        </a:spcAft>
                      </a:pPr>
                      <a:r>
                        <a:rPr lang="it-IT" sz="800" b="0" i="0" u="none" strike="noStrike" dirty="0">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Il sistema notifica l’errore.</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464436926"/>
                  </a:ext>
                </a:extLst>
              </a:tr>
              <a:tr h="214535">
                <a:tc gridSpan="6">
                  <a:txBody>
                    <a:bodyPr/>
                    <a:lstStyle/>
                    <a:p>
                      <a:pPr algn="l" fontAlgn="ctr">
                        <a:lnSpc>
                          <a:spcPct val="107000"/>
                        </a:lnSpc>
                        <a:spcBef>
                          <a:spcPts val="0"/>
                        </a:spcBef>
                        <a:spcAft>
                          <a:spcPts val="800"/>
                        </a:spcAft>
                      </a:pPr>
                      <a:r>
                        <a:rPr lang="it-IT" sz="800" b="0" i="1" u="none" strike="noStrike" dirty="0">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14605249"/>
                  </a:ext>
                </a:extLst>
              </a:tr>
              <a:tr h="225924">
                <a:tc gridSpan="6">
                  <a:txBody>
                    <a:bodyPr/>
                    <a:lstStyle/>
                    <a:p>
                      <a:pPr algn="l" fontAlgn="ctr">
                        <a:lnSpc>
                          <a:spcPct val="107000"/>
                        </a:lnSpc>
                        <a:spcBef>
                          <a:spcPts val="0"/>
                        </a:spcBef>
                        <a:spcAft>
                          <a:spcPts val="800"/>
                        </a:spcAft>
                      </a:pPr>
                      <a:r>
                        <a:rPr lang="en-US" sz="900" b="1" i="0" u="none" strike="noStrike">
                          <a:solidFill>
                            <a:srgbClr val="FFFFFF"/>
                          </a:solidFill>
                          <a:effectLst/>
                          <a:latin typeface="Century Gothic" panose="020B0502020202020204" pitchFamily="34" charset="0"/>
                          <a:ea typeface="Times New Roman" panose="02020603050405020304" pitchFamily="18" charset="0"/>
                          <a:cs typeface="Times New Roman" panose="02020603050405020304" pitchFamily="18" charset="0"/>
                        </a:rPr>
                        <a:t>Note</a:t>
                      </a:r>
                      <a:endParaRPr lang="en-US"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684052302"/>
                  </a:ext>
                </a:extLst>
              </a:tr>
              <a:tr h="214535">
                <a:tc gridSpan="2">
                  <a:txBody>
                    <a:bodyPr/>
                    <a:lstStyle/>
                    <a:p>
                      <a:pPr algn="l" fontAlgn="ctr">
                        <a:lnSpc>
                          <a:spcPct val="107000"/>
                        </a:lnSpc>
                        <a:spcBef>
                          <a:spcPts val="0"/>
                        </a:spcBef>
                        <a:spcAft>
                          <a:spcPts val="800"/>
                        </a:spcAft>
                      </a:pPr>
                      <a:r>
                        <a:rPr lang="it-IT" sz="800" b="0" i="1"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gridSpan="4">
                  <a:txBody>
                    <a:bodyPr/>
                    <a:lstStyle/>
                    <a:p>
                      <a:pPr algn="l" fontAlgn="ctr">
                        <a:lnSpc>
                          <a:spcPct val="107000"/>
                        </a:lnSpc>
                        <a:spcBef>
                          <a:spcPts val="0"/>
                        </a:spcBef>
                        <a:spcAft>
                          <a:spcPts val="800"/>
                        </a:spcAft>
                      </a:pPr>
                      <a:r>
                        <a:rPr lang="it-IT" sz="800" b="0" i="1"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400" b="0" i="0" u="none" strike="noStrike">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DD6EE"/>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131940611"/>
                  </a:ext>
                </a:extLst>
              </a:tr>
              <a:tr h="214535">
                <a:tc gridSpan="6">
                  <a:txBody>
                    <a:bodyPr/>
                    <a:lstStyle/>
                    <a:p>
                      <a:pPr algn="l" fontAlgn="ctr">
                        <a:lnSpc>
                          <a:spcPct val="107000"/>
                        </a:lnSpc>
                        <a:spcBef>
                          <a:spcPts val="0"/>
                        </a:spcBef>
                        <a:spcAft>
                          <a:spcPts val="800"/>
                        </a:spcAft>
                      </a:pPr>
                      <a:r>
                        <a:rPr lang="it-IT" sz="800" b="0" i="0" u="none" strike="noStrike" dirty="0">
                          <a:effectLst/>
                          <a:latin typeface="Century Gothic" panose="020B0502020202020204" pitchFamily="34" charset="0"/>
                          <a:ea typeface="Times New Roman" panose="02020603050405020304" pitchFamily="18" charset="0"/>
                          <a:cs typeface="Times New Roman" panose="02020603050405020304" pitchFamily="18" charset="0"/>
                        </a:rPr>
                        <a:t> </a:t>
                      </a:r>
                      <a:endParaRPr lang="it-IT" sz="1400" b="0" i="0" u="none" strike="noStrike" dirty="0">
                        <a:effectLst/>
                        <a:latin typeface="Arial" panose="020B0604020202020204" pitchFamily="34" charset="0"/>
                      </a:endParaRPr>
                    </a:p>
                  </a:txBody>
                  <a:tcPr marL="53360" marR="53360" marT="26680" marB="2668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F549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834593303"/>
                  </a:ext>
                </a:extLst>
              </a:tr>
            </a:tbl>
          </a:graphicData>
        </a:graphic>
      </p:graphicFrame>
    </p:spTree>
    <p:extLst>
      <p:ext uri="{BB962C8B-B14F-4D97-AF65-F5344CB8AC3E}">
        <p14:creationId xmlns:p14="http://schemas.microsoft.com/office/powerpoint/2010/main" val="3246233086"/>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Wisp</Template>
  <TotalTime>38</TotalTime>
  <Words>1785</Words>
  <Application>Microsoft Office PowerPoint</Application>
  <PresentationFormat>Widescreen</PresentationFormat>
  <Paragraphs>369</Paragraphs>
  <Slides>47</Slides>
  <Notes>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47</vt:i4>
      </vt:variant>
    </vt:vector>
  </HeadingPairs>
  <TitlesOfParts>
    <vt:vector size="58" baseType="lpstr">
      <vt:lpstr>Arial</vt:lpstr>
      <vt:lpstr>Avenir Next LT Pro</vt:lpstr>
      <vt:lpstr>AvenirNext LT Pro Medium</vt:lpstr>
      <vt:lpstr>Calibri</vt:lpstr>
      <vt:lpstr>Century Gothic</vt:lpstr>
      <vt:lpstr>Garamond</vt:lpstr>
      <vt:lpstr>Rockwell</vt:lpstr>
      <vt:lpstr>Segoe UI</vt:lpstr>
      <vt:lpstr>Segoe UI Semilight</vt:lpstr>
      <vt:lpstr>Wingdings</vt:lpstr>
      <vt:lpstr>ExploreVTI</vt:lpstr>
      <vt:lpstr>Presentazione gruppo NC07</vt:lpstr>
      <vt:lpstr>RAD</vt:lpstr>
      <vt:lpstr>ACTIVITY DIAGRAM SISTEMA PROPOSTO</vt:lpstr>
      <vt:lpstr>Presentazione standard di PowerPoint</vt:lpstr>
      <vt:lpstr>Presentazione standard di PowerPoint</vt:lpstr>
      <vt:lpstr>Presentazione standard di PowerPoint</vt:lpstr>
      <vt:lpstr>Use Case Diagram</vt:lpstr>
      <vt:lpstr>Scenario</vt:lpstr>
      <vt:lpstr>Use Case</vt:lpstr>
      <vt:lpstr>Sequence Diagram</vt:lpstr>
      <vt:lpstr>Object Diagram</vt:lpstr>
      <vt:lpstr>STATECHART</vt:lpstr>
      <vt:lpstr>MOCKUP MODIFICA PEZZO DI RICAMBIO</vt:lpstr>
      <vt:lpstr>NAVIGATIONAL PATH</vt:lpstr>
      <vt:lpstr>Class Diagram</vt:lpstr>
      <vt:lpstr>SDD System Design Document</vt:lpstr>
      <vt:lpstr>Design Goals: Affidabilità</vt:lpstr>
      <vt:lpstr>Gestione Dati Persistenti</vt:lpstr>
      <vt:lpstr>Decomposizione in sottosistemi</vt:lpstr>
      <vt:lpstr>Decomposizione Gestione ricambio</vt:lpstr>
      <vt:lpstr>Component Diagram</vt:lpstr>
      <vt:lpstr>Matrice degli accessi</vt:lpstr>
      <vt:lpstr>Servizi dei Sottosistemi</vt:lpstr>
      <vt:lpstr>Matrice di Tracciabilità</vt:lpstr>
      <vt:lpstr>ODD: Object Design Document</vt:lpstr>
      <vt:lpstr>Object design trade-offs</vt:lpstr>
      <vt:lpstr>Componenti off the shelf</vt:lpstr>
      <vt:lpstr> </vt:lpstr>
      <vt:lpstr>Class interface: RicambioServlet</vt:lpstr>
      <vt:lpstr>Proxy Design Pattern </vt:lpstr>
      <vt:lpstr>Singeton Pattern</vt:lpstr>
      <vt:lpstr>Class  Diagram</vt:lpstr>
      <vt:lpstr>Sviluppo</vt:lpstr>
      <vt:lpstr>Presentazione standard di PowerPoint</vt:lpstr>
      <vt:lpstr>HomePage Del sistema</vt:lpstr>
      <vt:lpstr>TCD - Test Case Document</vt:lpstr>
      <vt:lpstr>Test Case Plan</vt:lpstr>
      <vt:lpstr>Combinazioni</vt:lpstr>
      <vt:lpstr>Classe di equivalenza campi validi </vt:lpstr>
      <vt:lpstr>Classe di equivalenza formato quantità non rispettato</vt:lpstr>
      <vt:lpstr>Caso limite quantità mancante</vt:lpstr>
      <vt:lpstr>TestCase 4.2_9 Formato quantità errato</vt:lpstr>
      <vt:lpstr>TestCase 4.2_8 Quantità mancante</vt:lpstr>
      <vt:lpstr>Test Case Modifica ricambio (White-box)</vt:lpstr>
      <vt:lpstr>Integration Testing</vt:lpstr>
      <vt:lpstr>Risultati ottenuti  dal Testing</vt:lpstr>
      <vt:lpstr>Grazie mille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Vincenzo</dc:creator>
  <cp:lastModifiedBy>Vincenzo</cp:lastModifiedBy>
  <cp:revision>53</cp:revision>
  <dcterms:created xsi:type="dcterms:W3CDTF">2021-02-05T10:26:43Z</dcterms:created>
  <dcterms:modified xsi:type="dcterms:W3CDTF">2021-02-08T11:20:59Z</dcterms:modified>
</cp:coreProperties>
</file>